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5"/>
  </p:notesMasterIdLst>
  <p:sldIdLst>
    <p:sldId id="256" r:id="rId2"/>
    <p:sldId id="257" r:id="rId3"/>
    <p:sldId id="307" r:id="rId4"/>
    <p:sldId id="258" r:id="rId5"/>
    <p:sldId id="260" r:id="rId6"/>
    <p:sldId id="261" r:id="rId7"/>
    <p:sldId id="301" r:id="rId8"/>
    <p:sldId id="279" r:id="rId9"/>
    <p:sldId id="280" r:id="rId10"/>
    <p:sldId id="281" r:id="rId11"/>
    <p:sldId id="282" r:id="rId12"/>
    <p:sldId id="283" r:id="rId13"/>
    <p:sldId id="262" r:id="rId14"/>
    <p:sldId id="263" r:id="rId15"/>
    <p:sldId id="284" r:id="rId16"/>
    <p:sldId id="286" r:id="rId17"/>
    <p:sldId id="287" r:id="rId18"/>
    <p:sldId id="285" r:id="rId19"/>
    <p:sldId id="304" r:id="rId20"/>
    <p:sldId id="302" r:id="rId21"/>
    <p:sldId id="303" r:id="rId22"/>
    <p:sldId id="264" r:id="rId23"/>
    <p:sldId id="288" r:id="rId24"/>
    <p:sldId id="289" r:id="rId25"/>
    <p:sldId id="290" r:id="rId26"/>
    <p:sldId id="291" r:id="rId27"/>
    <p:sldId id="305" r:id="rId28"/>
    <p:sldId id="292" r:id="rId29"/>
    <p:sldId id="309" r:id="rId30"/>
    <p:sldId id="293" r:id="rId31"/>
    <p:sldId id="294" r:id="rId32"/>
    <p:sldId id="306" r:id="rId33"/>
    <p:sldId id="295" r:id="rId34"/>
    <p:sldId id="300" r:id="rId35"/>
    <p:sldId id="296" r:id="rId36"/>
    <p:sldId id="297" r:id="rId37"/>
    <p:sldId id="278" r:id="rId38"/>
    <p:sldId id="308" r:id="rId39"/>
    <p:sldId id="299" r:id="rId40"/>
    <p:sldId id="298" r:id="rId41"/>
    <p:sldId id="271" r:id="rId42"/>
    <p:sldId id="270" r:id="rId43"/>
    <p:sldId id="277"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p:scale>
          <a:sx n="86" d="100"/>
          <a:sy n="86" d="100"/>
        </p:scale>
        <p:origin x="48"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C9F98-91A4-4750-A602-082E794A976B}" type="datetimeFigureOut">
              <a:rPr kumimoji="1" lang="ja-JP" altLang="en-US" smtClean="0"/>
              <a:t>2017/11/25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F66AD-54D6-438C-88BB-5394BED0C883}" type="slidenum">
              <a:rPr kumimoji="1" lang="ja-JP" altLang="en-US" smtClean="0"/>
              <a:t>‹#›</a:t>
            </a:fld>
            <a:endParaRPr kumimoji="1" lang="ja-JP" altLang="en-US"/>
          </a:p>
        </p:txBody>
      </p:sp>
    </p:spTree>
    <p:extLst>
      <p:ext uri="{BB962C8B-B14F-4D97-AF65-F5344CB8AC3E}">
        <p14:creationId xmlns:p14="http://schemas.microsoft.com/office/powerpoint/2010/main" val="14238049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D97166C-B6A5-4945-B307-186002DE0811}" type="datetime1">
              <a:rPr lang="en-US" altLang="ja-JP" smtClean="0"/>
              <a:t>11/25/2017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64EA64B-E125-4237-A5E0-05B2D822FA26}" type="datetime1">
              <a:rPr lang="en-US" altLang="ja-JP" smtClean="0"/>
              <a:t>11/25/2017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ja-JP" altLang="en-US"/>
              <a:t>マスター タイトルの書式設定</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8FBBE0-CF18-4342-9618-F579DC82917D}" type="datetime1">
              <a:rPr lang="en-US" altLang="ja-JP" smtClean="0"/>
              <a:t>11/25/2017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ja-JP" altLang="en-US"/>
              <a:t>マスター タイトルの書式設定</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6A891C2-290B-443A-B105-8104B7E2B118}" type="datetime1">
              <a:rPr lang="en-US" altLang="ja-JP" smtClean="0"/>
              <a:t>11/25/2017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8021412-CDE0-4D59-A9E1-EA4488F2FF88}" type="datetime1">
              <a:rPr lang="en-US" altLang="ja-JP" smtClean="0"/>
              <a:t>11/25/2017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C37D79C-0EB7-48C3-8A1D-80A8666A44D4}" type="datetime1">
              <a:rPr lang="en-US" altLang="ja-JP" smtClean="0"/>
              <a:t>11/25/2017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0AA7B14-F15F-4A2F-990B-D9E256173F9D}" type="datetime1">
              <a:rPr lang="en-US" altLang="ja-JP" smtClean="0"/>
              <a:t>11/25/2017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9CF2B9-B9FE-4D48-B883-2E8797338217}" type="datetime1">
              <a:rPr lang="en-US" altLang="ja-JP" smtClean="0"/>
              <a:t>11/25/2017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859BBD-3ABB-4AE9-9D8B-3499CB3DBAF8}" type="datetime1">
              <a:rPr lang="en-US" altLang="ja-JP" smtClean="0"/>
              <a:t>11/25/2017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6D43AD-14EB-4251-AA5C-F5CC697F4284}" type="datetime1">
              <a:rPr lang="en-US" altLang="ja-JP" smtClean="0"/>
              <a:t>11/25/2017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3822B21-00B4-4CD3-A648-EDB47A6DD93B}" type="datetime1">
              <a:rPr lang="en-US" altLang="ja-JP" smtClean="0"/>
              <a:t>11/25/2017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AD6716D-E2BC-4F5E-A4C1-9F4639007B1B}" type="datetime1">
              <a:rPr lang="en-US" altLang="ja-JP" smtClean="0"/>
              <a:t>11/25/2017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9BEBE9E-2113-4F25-879C-8370A07F9000}" type="datetime1">
              <a:rPr lang="en-US" altLang="ja-JP" smtClean="0"/>
              <a:t>11/25/2017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7" name="Date Placeholder 2"/>
          <p:cNvSpPr>
            <a:spLocks noGrp="1"/>
          </p:cNvSpPr>
          <p:nvPr>
            <p:ph type="dt" sz="half" idx="10"/>
          </p:nvPr>
        </p:nvSpPr>
        <p:spPr/>
        <p:txBody>
          <a:bodyPr/>
          <a:lstStyle/>
          <a:p>
            <a:fld id="{C33060CB-3B0A-47F1-B822-5E7FBEDBC378}" type="datetime1">
              <a:rPr lang="en-US" altLang="ja-JP" smtClean="0"/>
              <a:t>11/25/2017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8DDA633-7124-4F64-ACB8-4AE717C2E9A8}" type="datetime1">
              <a:rPr lang="en-US" altLang="ja-JP" smtClean="0"/>
              <a:t>11/25/2017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p:cNvSpPr>
            <a:spLocks noGrp="1"/>
          </p:cNvSpPr>
          <p:nvPr>
            <p:ph type="dt" sz="half" idx="10"/>
          </p:nvPr>
        </p:nvSpPr>
        <p:spPr/>
        <p:txBody>
          <a:bodyPr/>
          <a:lstStyle/>
          <a:p>
            <a:fld id="{DBF60744-D422-43F1-96CC-A3A814EA723E}" type="datetime1">
              <a:rPr lang="en-US" altLang="ja-JP" smtClean="0"/>
              <a:t>11/25/2017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6242A79-D0C9-4B93-97B4-227EFE4BE8E4}" type="datetime1">
              <a:rPr lang="en-US" altLang="ja-JP" smtClean="0"/>
              <a:t>11/25/2017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EF7964A-A4F0-4237-A7BF-DE11F27A98F0}" type="datetime1">
              <a:rPr lang="en-US" altLang="ja-JP" smtClean="0"/>
              <a:t>11/25/2017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kumimoji="1"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kumimoji="1"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kumimoji="1" sz="1400" b="0" i="0" kern="1200">
          <a:solidFill>
            <a:schemeClr val="tx1"/>
          </a:solidFill>
          <a:latin typeface="+mj-lt"/>
          <a:ea typeface="+mj-ea"/>
          <a:cs typeface="+mj-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DC6326-E6C1-44D1-84D3-1FAA0F080168}"/>
              </a:ext>
            </a:extLst>
          </p:cNvPr>
          <p:cNvSpPr>
            <a:spLocks noGrp="1"/>
          </p:cNvSpPr>
          <p:nvPr>
            <p:ph type="ctrTitle"/>
          </p:nvPr>
        </p:nvSpPr>
        <p:spPr>
          <a:xfrm>
            <a:off x="279348" y="2322021"/>
            <a:ext cx="8094340" cy="3402677"/>
          </a:xfrm>
        </p:spPr>
        <p:txBody>
          <a:bodyPr/>
          <a:lstStyle/>
          <a:p>
            <a:br>
              <a:rPr kumimoji="1" lang="en-US" altLang="ja-JP" sz="5400" dirty="0"/>
            </a:br>
            <a:br>
              <a:rPr kumimoji="1" lang="en-US" altLang="ja-JP" sz="5400" dirty="0"/>
            </a:br>
            <a:br>
              <a:rPr kumimoji="1" lang="en-US" altLang="ja-JP" sz="5400" dirty="0"/>
            </a:br>
            <a:r>
              <a:rPr kumimoji="1" lang="ja-JP" altLang="en-US" sz="5400" dirty="0">
                <a:solidFill>
                  <a:srgbClr val="FFC000"/>
                </a:solidFill>
              </a:rPr>
              <a:t>理想あるバルカン政治家</a:t>
            </a:r>
            <a:br>
              <a:rPr kumimoji="1" lang="en-US" altLang="ja-JP" sz="5400" dirty="0">
                <a:solidFill>
                  <a:srgbClr val="FFC000"/>
                </a:solidFill>
              </a:rPr>
            </a:br>
            <a:r>
              <a:rPr lang="ja-JP" altLang="en-US" sz="5400" dirty="0">
                <a:solidFill>
                  <a:srgbClr val="FFC000"/>
                </a:solidFill>
              </a:rPr>
              <a:t>三木武夫の政治理念と</a:t>
            </a:r>
            <a:br>
              <a:rPr lang="en-US" altLang="ja-JP" sz="5400" dirty="0">
                <a:solidFill>
                  <a:srgbClr val="FFC000"/>
                </a:solidFill>
              </a:rPr>
            </a:br>
            <a:r>
              <a:rPr lang="ja-JP" altLang="en-US" sz="5400" dirty="0">
                <a:solidFill>
                  <a:srgbClr val="FFC000"/>
                </a:solidFill>
              </a:rPr>
              <a:t>その形成</a:t>
            </a:r>
            <a:br>
              <a:rPr lang="en-US" altLang="ja-JP" sz="5400" dirty="0">
                <a:solidFill>
                  <a:srgbClr val="FFC000"/>
                </a:solidFill>
              </a:rPr>
            </a:br>
            <a:endParaRPr kumimoji="1" lang="ja-JP" altLang="en-US" sz="5400" dirty="0">
              <a:solidFill>
                <a:srgbClr val="FFC000"/>
              </a:solidFill>
            </a:endParaRPr>
          </a:p>
        </p:txBody>
      </p:sp>
      <p:sp>
        <p:nvSpPr>
          <p:cNvPr id="3" name="サブタイトル 2">
            <a:extLst>
              <a:ext uri="{FF2B5EF4-FFF2-40B4-BE49-F238E27FC236}">
                <a16:creationId xmlns:a16="http://schemas.microsoft.com/office/drawing/2014/main" id="{9557FB05-A031-4277-BF41-C5D848BB8525}"/>
              </a:ext>
            </a:extLst>
          </p:cNvPr>
          <p:cNvSpPr>
            <a:spLocks noGrp="1"/>
          </p:cNvSpPr>
          <p:nvPr>
            <p:ph type="subTitle" idx="1"/>
          </p:nvPr>
        </p:nvSpPr>
        <p:spPr>
          <a:xfrm>
            <a:off x="3884815" y="5297978"/>
            <a:ext cx="6589220" cy="1285702"/>
          </a:xfrm>
        </p:spPr>
        <p:txBody>
          <a:bodyPr>
            <a:normAutofit fontScale="85000" lnSpcReduction="20000"/>
          </a:bodyPr>
          <a:lstStyle/>
          <a:p>
            <a:r>
              <a:rPr kumimoji="1" lang="ja-JP" altLang="en-US" sz="3200" dirty="0">
                <a:solidFill>
                  <a:schemeClr val="tx1"/>
                </a:solidFill>
              </a:rPr>
              <a:t>　　　　　　　　　　　　　　　　　　　　　　　　　　　　　　　　　</a:t>
            </a:r>
            <a:r>
              <a:rPr kumimoji="1" lang="ja-JP" altLang="en-US" sz="3300" dirty="0">
                <a:solidFill>
                  <a:srgbClr val="FFFF00"/>
                </a:solidFill>
              </a:rPr>
              <a:t>明治大学情報コミ学部１年　　　</a:t>
            </a:r>
            <a:endParaRPr kumimoji="1" lang="en-US" altLang="ja-JP" sz="3300" dirty="0">
              <a:solidFill>
                <a:srgbClr val="FFFF00"/>
              </a:solidFill>
            </a:endParaRPr>
          </a:p>
          <a:p>
            <a:r>
              <a:rPr kumimoji="1" lang="ja-JP" altLang="en-US" sz="3300" dirty="0">
                <a:solidFill>
                  <a:srgbClr val="FFFF00"/>
                </a:solidFill>
              </a:rPr>
              <a:t>新井一真</a:t>
            </a:r>
          </a:p>
        </p:txBody>
      </p:sp>
      <p:sp>
        <p:nvSpPr>
          <p:cNvPr id="4" name="スライド番号プレースホルダー 3">
            <a:extLst>
              <a:ext uri="{FF2B5EF4-FFF2-40B4-BE49-F238E27FC236}">
                <a16:creationId xmlns:a16="http://schemas.microsoft.com/office/drawing/2014/main" id="{13A11453-6857-4B2B-A3E4-B0E79B5291AA}"/>
              </a:ext>
            </a:extLst>
          </p:cNvPr>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1372790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36A850-E79C-4FCF-BD25-4717290AD361}"/>
              </a:ext>
            </a:extLst>
          </p:cNvPr>
          <p:cNvSpPr>
            <a:spLocks noGrp="1"/>
          </p:cNvSpPr>
          <p:nvPr>
            <p:ph type="title"/>
          </p:nvPr>
        </p:nvSpPr>
        <p:spPr>
          <a:xfrm flipV="1">
            <a:off x="9166167" y="-421178"/>
            <a:ext cx="884667" cy="288174"/>
          </a:xfrm>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B3A44D1F-93FD-4419-8E2D-AB2FEE3B4DBA}"/>
              </a:ext>
            </a:extLst>
          </p:cNvPr>
          <p:cNvSpPr>
            <a:spLocks noGrp="1"/>
          </p:cNvSpPr>
          <p:nvPr>
            <p:ph idx="1"/>
          </p:nvPr>
        </p:nvSpPr>
        <p:spPr>
          <a:xfrm>
            <a:off x="1103312" y="382386"/>
            <a:ext cx="10384877" cy="5866014"/>
          </a:xfrm>
        </p:spPr>
        <p:txBody>
          <a:bodyPr>
            <a:normAutofit/>
          </a:bodyPr>
          <a:lstStyle/>
          <a:p>
            <a:pPr marL="0" indent="0">
              <a:buNone/>
            </a:pPr>
            <a:r>
              <a:rPr lang="ja-JP" altLang="en-US" sz="3200" dirty="0"/>
              <a:t>③三木のマスコミに対する考え</a:t>
            </a:r>
            <a:endParaRPr lang="en-US" altLang="ja-JP" sz="3200" dirty="0"/>
          </a:p>
          <a:p>
            <a:pPr marL="0" indent="0">
              <a:buNone/>
            </a:pPr>
            <a:endParaRPr lang="en-US" altLang="ja-JP" sz="3200" dirty="0"/>
          </a:p>
          <a:p>
            <a:pPr marL="0" indent="0">
              <a:buNone/>
            </a:pPr>
            <a:r>
              <a:rPr lang="ja-JP" altLang="en-US" sz="3600" dirty="0"/>
              <a:t>三木は政治家になってから、「</a:t>
            </a:r>
            <a:r>
              <a:rPr lang="ja-JP" altLang="en-US" sz="3600" dirty="0">
                <a:solidFill>
                  <a:srgbClr val="FFFF00"/>
                </a:solidFill>
              </a:rPr>
              <a:t>新聞は世論の鏡</a:t>
            </a:r>
            <a:r>
              <a:rPr lang="ja-JP" altLang="en-US" sz="3600" dirty="0"/>
              <a:t>」</a:t>
            </a:r>
            <a:endParaRPr lang="en-US" altLang="ja-JP" sz="3600" dirty="0"/>
          </a:p>
          <a:p>
            <a:pPr marL="0" indent="0">
              <a:buNone/>
            </a:pPr>
            <a:r>
              <a:rPr lang="ja-JP" altLang="en-US" sz="3600" dirty="0"/>
              <a:t>と述べており、</a:t>
            </a:r>
            <a:r>
              <a:rPr lang="ja-JP" altLang="en-US" sz="3600" dirty="0">
                <a:solidFill>
                  <a:srgbClr val="FFFF00"/>
                </a:solidFill>
              </a:rPr>
              <a:t>マスコミを重視していた</a:t>
            </a:r>
            <a:r>
              <a:rPr lang="ja-JP" altLang="en-US" sz="3600" dirty="0"/>
              <a:t>。</a:t>
            </a:r>
            <a:endParaRPr lang="en-US" altLang="ja-JP" sz="3600" dirty="0"/>
          </a:p>
          <a:p>
            <a:pPr marL="0" indent="0">
              <a:buNone/>
            </a:pPr>
            <a:endParaRPr lang="en-US" altLang="ja-JP" sz="3600" dirty="0"/>
          </a:p>
          <a:p>
            <a:pPr marL="0" indent="0">
              <a:buNone/>
            </a:pPr>
            <a:r>
              <a:rPr lang="ja-JP" altLang="en-US" sz="3600" dirty="0"/>
              <a:t>実際、「一七会」という三木派を担当する記者の</a:t>
            </a:r>
            <a:endParaRPr lang="en-US" altLang="ja-JP" sz="3600" dirty="0"/>
          </a:p>
          <a:p>
            <a:pPr marL="0" indent="0">
              <a:buNone/>
            </a:pPr>
            <a:r>
              <a:rPr lang="ja-JP" altLang="en-US" sz="3600" dirty="0"/>
              <a:t>集まりを作るなどをしていた。</a:t>
            </a:r>
            <a:endParaRPr kumimoji="1" lang="ja-JP" altLang="en-US" sz="2400" dirty="0"/>
          </a:p>
        </p:txBody>
      </p:sp>
      <p:sp>
        <p:nvSpPr>
          <p:cNvPr id="4" name="スライド番号プレースホルダー 3">
            <a:extLst>
              <a:ext uri="{FF2B5EF4-FFF2-40B4-BE49-F238E27FC236}">
                <a16:creationId xmlns:a16="http://schemas.microsoft.com/office/drawing/2014/main" id="{EB5FAD69-4C75-43A2-8E24-F65DA88E7FE9}"/>
              </a:ext>
            </a:extLst>
          </p:cNvPr>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3040795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4E8F66-A78A-478D-8511-8103865351BD}"/>
              </a:ext>
            </a:extLst>
          </p:cNvPr>
          <p:cNvSpPr>
            <a:spLocks noGrp="1"/>
          </p:cNvSpPr>
          <p:nvPr>
            <p:ph type="title"/>
          </p:nvPr>
        </p:nvSpPr>
        <p:spPr>
          <a:xfrm flipH="1" flipV="1">
            <a:off x="10050833" y="406999"/>
            <a:ext cx="899799" cy="45719"/>
          </a:xfrm>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4CDEC613-71AF-478E-BAF8-A66589BFCF6C}"/>
              </a:ext>
            </a:extLst>
          </p:cNvPr>
          <p:cNvSpPr>
            <a:spLocks noGrp="1"/>
          </p:cNvSpPr>
          <p:nvPr>
            <p:ph idx="1"/>
          </p:nvPr>
        </p:nvSpPr>
        <p:spPr>
          <a:xfrm>
            <a:off x="498764" y="452718"/>
            <a:ext cx="10568247" cy="5795681"/>
          </a:xfrm>
        </p:spPr>
        <p:txBody>
          <a:bodyPr/>
          <a:lstStyle/>
          <a:p>
            <a:pPr marL="0" indent="0">
              <a:buNone/>
            </a:pPr>
            <a:r>
              <a:rPr kumimoji="1" lang="ja-JP" altLang="en-US" sz="3200" dirty="0"/>
              <a:t>④三木の政治理想</a:t>
            </a:r>
            <a:endParaRPr lang="en-US" altLang="ja-JP" dirty="0"/>
          </a:p>
          <a:p>
            <a:pPr marL="0" indent="0">
              <a:buNone/>
            </a:pPr>
            <a:endParaRPr lang="en-US" altLang="ja-JP" sz="4000" dirty="0"/>
          </a:p>
          <a:p>
            <a:pPr marL="0" indent="0">
              <a:buNone/>
            </a:pPr>
            <a:r>
              <a:rPr lang="ja-JP" altLang="en-US" sz="4000" dirty="0"/>
              <a:t>党人によるクリーンな政治</a:t>
            </a:r>
            <a:endParaRPr lang="en-US" altLang="ja-JP" sz="4000" dirty="0"/>
          </a:p>
          <a:p>
            <a:pPr marL="0" indent="0">
              <a:buNone/>
            </a:pPr>
            <a:endParaRPr kumimoji="1" lang="en-US" altLang="ja-JP" sz="4000" dirty="0"/>
          </a:p>
          <a:p>
            <a:pPr marL="0" indent="0">
              <a:buNone/>
            </a:pPr>
            <a:r>
              <a:rPr kumimoji="1" lang="ja-JP" altLang="en-US" sz="4000" dirty="0"/>
              <a:t>「国民を信頼する</a:t>
            </a:r>
            <a:r>
              <a:rPr kumimoji="1" lang="ja-JP" altLang="en-US" sz="4000" dirty="0">
                <a:solidFill>
                  <a:srgbClr val="FFFF00"/>
                </a:solidFill>
              </a:rPr>
              <a:t>公開の政治</a:t>
            </a:r>
            <a:r>
              <a:rPr kumimoji="1" lang="ja-JP" altLang="en-US" sz="4000" dirty="0"/>
              <a:t>であり、</a:t>
            </a:r>
            <a:endParaRPr kumimoji="1" lang="en-US" altLang="ja-JP" sz="4000" dirty="0"/>
          </a:p>
          <a:p>
            <a:pPr marL="0" indent="0">
              <a:buNone/>
            </a:pPr>
            <a:r>
              <a:rPr kumimoji="1" lang="ja-JP" altLang="en-US" sz="4000" dirty="0">
                <a:solidFill>
                  <a:srgbClr val="FFFF00"/>
                </a:solidFill>
              </a:rPr>
              <a:t>権力政治</a:t>
            </a:r>
            <a:r>
              <a:rPr kumimoji="1" lang="ja-JP" altLang="en-US" sz="4000" dirty="0"/>
              <a:t>でなく、</a:t>
            </a:r>
            <a:r>
              <a:rPr kumimoji="1" lang="ja-JP" altLang="en-US" sz="4000" dirty="0">
                <a:solidFill>
                  <a:srgbClr val="FFFF00"/>
                </a:solidFill>
              </a:rPr>
              <a:t>国民と遊離</a:t>
            </a:r>
            <a:r>
              <a:rPr kumimoji="1" lang="ja-JP" altLang="en-US" sz="4000" dirty="0"/>
              <a:t>しない</a:t>
            </a:r>
            <a:endParaRPr kumimoji="1" lang="en-US" altLang="ja-JP" sz="4000" dirty="0"/>
          </a:p>
          <a:p>
            <a:pPr marL="0" indent="0">
              <a:buNone/>
            </a:pPr>
            <a:r>
              <a:rPr kumimoji="1" lang="ja-JP" altLang="en-US" sz="4000" dirty="0"/>
              <a:t>対話の政治」</a:t>
            </a:r>
          </a:p>
        </p:txBody>
      </p:sp>
      <p:sp>
        <p:nvSpPr>
          <p:cNvPr id="4" name="スライド番号プレースホルダー 3">
            <a:extLst>
              <a:ext uri="{FF2B5EF4-FFF2-40B4-BE49-F238E27FC236}">
                <a16:creationId xmlns:a16="http://schemas.microsoft.com/office/drawing/2014/main" id="{EA5C3133-1C8F-4B22-B47C-6D84C162848B}"/>
              </a:ext>
            </a:extLst>
          </p:cNvPr>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3774688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0026A1D-FBB7-4BB7-892E-2157786457EB}"/>
              </a:ext>
            </a:extLst>
          </p:cNvPr>
          <p:cNvSpPr>
            <a:spLocks noGrp="1"/>
          </p:cNvSpPr>
          <p:nvPr>
            <p:ph idx="1"/>
          </p:nvPr>
        </p:nvSpPr>
        <p:spPr>
          <a:xfrm>
            <a:off x="570808" y="343592"/>
            <a:ext cx="9803476" cy="5904807"/>
          </a:xfrm>
        </p:spPr>
        <p:txBody>
          <a:bodyPr>
            <a:normAutofit/>
          </a:bodyPr>
          <a:lstStyle/>
          <a:p>
            <a:pPr marL="0" indent="0">
              <a:buNone/>
            </a:pPr>
            <a:r>
              <a:rPr lang="ja-JP" altLang="en-US" sz="4400" dirty="0"/>
              <a:t>この４点の根源、形成過程（学生時代、</a:t>
            </a:r>
            <a:endParaRPr lang="en-US" altLang="ja-JP" sz="4400" dirty="0"/>
          </a:p>
          <a:p>
            <a:pPr marL="0" indent="0">
              <a:buNone/>
            </a:pPr>
            <a:r>
              <a:rPr lang="ja-JP" altLang="en-US" sz="4400" dirty="0"/>
              <a:t>政治家）などを注目する。</a:t>
            </a:r>
            <a:endParaRPr kumimoji="1" lang="ja-JP" altLang="en-US" sz="4400" dirty="0"/>
          </a:p>
        </p:txBody>
      </p:sp>
      <p:pic>
        <p:nvPicPr>
          <p:cNvPr id="6" name="図 5">
            <a:extLst>
              <a:ext uri="{FF2B5EF4-FFF2-40B4-BE49-F238E27FC236}">
                <a16:creationId xmlns:a16="http://schemas.microsoft.com/office/drawing/2014/main" id="{3A5B3388-E7E4-457E-AF29-926EEF183915}"/>
              </a:ext>
            </a:extLst>
          </p:cNvPr>
          <p:cNvPicPr>
            <a:picLocks noChangeAspect="1"/>
          </p:cNvPicPr>
          <p:nvPr/>
        </p:nvPicPr>
        <p:blipFill>
          <a:blip r:embed="rId2"/>
          <a:stretch>
            <a:fillRect/>
          </a:stretch>
        </p:blipFill>
        <p:spPr>
          <a:xfrm>
            <a:off x="2061556" y="1904999"/>
            <a:ext cx="7004859" cy="3731029"/>
          </a:xfrm>
          <a:prstGeom prst="rect">
            <a:avLst/>
          </a:prstGeom>
          <a:ln>
            <a:noFill/>
          </a:ln>
          <a:effectLst>
            <a:softEdge rad="112500"/>
          </a:effectLst>
        </p:spPr>
      </p:pic>
      <p:sp>
        <p:nvSpPr>
          <p:cNvPr id="4" name="スライド番号プレースホルダー 3">
            <a:extLst>
              <a:ext uri="{FF2B5EF4-FFF2-40B4-BE49-F238E27FC236}">
                <a16:creationId xmlns:a16="http://schemas.microsoft.com/office/drawing/2014/main" id="{ED4E1491-6FBF-448B-BDDB-FDCEB6041D17}"/>
              </a:ext>
            </a:extLst>
          </p:cNvPr>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207036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C090B2-38E2-4810-9BD5-5FD2897DD5C7}"/>
              </a:ext>
            </a:extLst>
          </p:cNvPr>
          <p:cNvSpPr>
            <a:spLocks noGrp="1"/>
          </p:cNvSpPr>
          <p:nvPr>
            <p:ph type="title"/>
          </p:nvPr>
        </p:nvSpPr>
        <p:spPr>
          <a:xfrm>
            <a:off x="646111" y="452717"/>
            <a:ext cx="11340842" cy="4994889"/>
          </a:xfrm>
        </p:spPr>
        <p:txBody>
          <a:bodyPr/>
          <a:lstStyle/>
          <a:p>
            <a:br>
              <a:rPr lang="en-US" altLang="ja-JP" sz="3200" dirty="0"/>
            </a:br>
            <a:br>
              <a:rPr lang="en-US" altLang="ja-JP" sz="3200" dirty="0"/>
            </a:br>
            <a:br>
              <a:rPr lang="en-US" altLang="ja-JP" sz="3200" dirty="0"/>
            </a:br>
            <a:br>
              <a:rPr lang="en-US" altLang="ja-JP" sz="3200" dirty="0"/>
            </a:br>
            <a:r>
              <a:rPr lang="ja-JP" altLang="en-US" sz="6600" dirty="0"/>
              <a:t>３．</a:t>
            </a:r>
            <a:r>
              <a:rPr lang="ja-JP" altLang="en-US" sz="7200" dirty="0"/>
              <a:t>政治家・三木の</a:t>
            </a:r>
            <a:br>
              <a:rPr lang="en-US" altLang="ja-JP" sz="7200" dirty="0"/>
            </a:br>
            <a:r>
              <a:rPr lang="ja-JP" altLang="en-US" sz="7200" dirty="0"/>
              <a:t>信念・政治理念の形成過程</a:t>
            </a:r>
            <a:endParaRPr kumimoji="1" lang="ja-JP" altLang="en-US" dirty="0"/>
          </a:p>
        </p:txBody>
      </p:sp>
      <p:sp>
        <p:nvSpPr>
          <p:cNvPr id="3" name="コンテンツ プレースホルダー 2">
            <a:extLst>
              <a:ext uri="{FF2B5EF4-FFF2-40B4-BE49-F238E27FC236}">
                <a16:creationId xmlns:a16="http://schemas.microsoft.com/office/drawing/2014/main" id="{21975CB0-414C-4A8F-9C83-92DA3906FBB2}"/>
              </a:ext>
            </a:extLst>
          </p:cNvPr>
          <p:cNvSpPr>
            <a:spLocks noGrp="1"/>
          </p:cNvSpPr>
          <p:nvPr>
            <p:ph idx="1"/>
          </p:nvPr>
        </p:nvSpPr>
        <p:spPr>
          <a:xfrm>
            <a:off x="753688" y="3447011"/>
            <a:ext cx="9617591" cy="2579716"/>
          </a:xfrm>
        </p:spPr>
        <p:txBody>
          <a:bodyPr/>
          <a:lstStyle/>
          <a:p>
            <a:pPr marL="0" indent="0">
              <a:buNone/>
            </a:pPr>
            <a:endParaRPr lang="en-US" altLang="ja-JP" sz="2800"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id="{3EC07311-F557-4B32-A81E-9F86AB026C17}"/>
              </a:ext>
            </a:extLst>
          </p:cNvPr>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3712514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56418D6-E855-4598-8409-76190189DBFA}"/>
              </a:ext>
            </a:extLst>
          </p:cNvPr>
          <p:cNvSpPr>
            <a:spLocks noGrp="1"/>
          </p:cNvSpPr>
          <p:nvPr>
            <p:ph idx="1"/>
          </p:nvPr>
        </p:nvSpPr>
        <p:spPr>
          <a:xfrm>
            <a:off x="410095" y="452718"/>
            <a:ext cx="10967257" cy="5795681"/>
          </a:xfrm>
        </p:spPr>
        <p:txBody>
          <a:bodyPr/>
          <a:lstStyle/>
          <a:p>
            <a:pPr marL="0" indent="0">
              <a:buNone/>
            </a:pPr>
            <a:r>
              <a:rPr lang="ja-JP" altLang="en-US" sz="2800" dirty="0"/>
              <a:t>３－１　「信無く</a:t>
            </a:r>
            <a:r>
              <a:rPr lang="ja-JP" altLang="en-US" sz="2800" dirty="0" err="1"/>
              <a:t>ば</a:t>
            </a:r>
            <a:r>
              <a:rPr lang="ja-JP" altLang="en-US" sz="2800" dirty="0"/>
              <a:t>立たず」＝</a:t>
            </a:r>
            <a:endParaRPr lang="en-US" altLang="ja-JP" sz="2800" dirty="0"/>
          </a:p>
          <a:p>
            <a:pPr marL="0" indent="0">
              <a:buNone/>
            </a:pPr>
            <a:r>
              <a:rPr lang="ja-JP" altLang="en-US" sz="2800" dirty="0"/>
              <a:t>政治は国民の信頼なくして成り立たず</a:t>
            </a:r>
            <a:endParaRPr lang="en-US" altLang="ja-JP" sz="2800" dirty="0"/>
          </a:p>
          <a:p>
            <a:pPr marL="0" indent="0">
              <a:buNone/>
            </a:pPr>
            <a:endParaRPr lang="en-US" altLang="ja-JP" sz="2400" dirty="0"/>
          </a:p>
          <a:p>
            <a:pPr marL="0" indent="0">
              <a:buNone/>
            </a:pPr>
            <a:r>
              <a:rPr lang="ja-JP" altLang="en-US" sz="2400" dirty="0"/>
              <a:t>この根源→初の選挙（全国最年少）</a:t>
            </a:r>
            <a:endParaRPr lang="en-US" altLang="ja-JP" sz="2400" dirty="0"/>
          </a:p>
          <a:p>
            <a:pPr marL="0" indent="0">
              <a:buNone/>
            </a:pPr>
            <a:r>
              <a:rPr lang="ja-JP" altLang="en-US" sz="2400" dirty="0"/>
              <a:t>　　　　　　　</a:t>
            </a:r>
            <a:r>
              <a:rPr lang="en-US" altLang="ja-JP" sz="2400" dirty="0"/>
              <a:t>and</a:t>
            </a:r>
          </a:p>
          <a:p>
            <a:pPr marL="0" indent="0">
              <a:buNone/>
            </a:pPr>
            <a:r>
              <a:rPr lang="ja-JP" altLang="en-US" sz="2400" dirty="0"/>
              <a:t>　　　　 昭和１７年の翼賛選挙　</a:t>
            </a:r>
            <a:r>
              <a:rPr lang="ja-JP" altLang="en-US" sz="2400" dirty="0">
                <a:solidFill>
                  <a:srgbClr val="FFFF00"/>
                </a:solidFill>
              </a:rPr>
              <a:t>厳しい</a:t>
            </a:r>
            <a:r>
              <a:rPr lang="ja-JP" altLang="en-US" sz="2400" dirty="0"/>
              <a:t>状況を非推薦で立候補し当選</a:t>
            </a:r>
            <a:endParaRPr lang="en-US" altLang="ja-JP" sz="2400" dirty="0"/>
          </a:p>
          <a:p>
            <a:pPr marL="0" indent="0">
              <a:buNone/>
            </a:pPr>
            <a:endParaRPr lang="en-US" altLang="ja-JP" sz="2400" dirty="0"/>
          </a:p>
          <a:p>
            <a:pPr marL="0" indent="0">
              <a:buNone/>
            </a:pPr>
            <a:r>
              <a:rPr lang="ja-JP" altLang="en-US" sz="2800" dirty="0"/>
              <a:t>三木「官憲の弾圧にもかかわらず、選挙民は私を支持してくれ</a:t>
            </a:r>
            <a:endParaRPr lang="en-US" altLang="ja-JP" sz="2800" dirty="0"/>
          </a:p>
          <a:p>
            <a:pPr marL="0" indent="0">
              <a:buNone/>
            </a:pPr>
            <a:r>
              <a:rPr lang="ja-JP" altLang="en-US" sz="2800" dirty="0"/>
              <a:t>た。それ以来、国民は信頼できるものであるという信念をも</a:t>
            </a:r>
            <a:r>
              <a:rPr lang="ja-JP" altLang="en-US" sz="2800" dirty="0" err="1"/>
              <a:t>っ</a:t>
            </a:r>
            <a:endParaRPr lang="en-US" altLang="ja-JP" sz="2800" dirty="0"/>
          </a:p>
          <a:p>
            <a:pPr marL="0" indent="0">
              <a:buNone/>
            </a:pPr>
            <a:r>
              <a:rPr lang="ja-JP" altLang="en-US" sz="2800" dirty="0"/>
              <a:t>た。（以下略）」</a:t>
            </a:r>
            <a:endParaRPr lang="en-US" altLang="ja-JP" sz="2800" dirty="0"/>
          </a:p>
          <a:p>
            <a:pPr marL="0" indent="0">
              <a:buNone/>
            </a:pPr>
            <a:endParaRPr lang="en-US" altLang="ja-JP" dirty="0"/>
          </a:p>
          <a:p>
            <a:pPr marL="0" indent="0">
              <a:buNone/>
            </a:pPr>
            <a:endParaRPr lang="en-US" altLang="ja-JP"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id="{A4CA1F3F-2B0D-4B37-A24F-CB5D54BD0D2B}"/>
              </a:ext>
            </a:extLst>
          </p:cNvPr>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2004320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F0254BA-C6EA-460E-AC08-36BB17D62201}"/>
              </a:ext>
            </a:extLst>
          </p:cNvPr>
          <p:cNvSpPr>
            <a:spLocks noGrp="1"/>
          </p:cNvSpPr>
          <p:nvPr>
            <p:ph idx="1"/>
          </p:nvPr>
        </p:nvSpPr>
        <p:spPr>
          <a:xfrm>
            <a:off x="1001261" y="295729"/>
            <a:ext cx="10252364" cy="8193578"/>
          </a:xfrm>
        </p:spPr>
        <p:txBody>
          <a:bodyPr/>
          <a:lstStyle/>
          <a:p>
            <a:pPr marL="0" indent="0">
              <a:buNone/>
            </a:pPr>
            <a:endParaRPr lang="en-US" altLang="ja-JP" dirty="0"/>
          </a:p>
          <a:p>
            <a:pPr marL="0" indent="0">
              <a:buNone/>
            </a:pPr>
            <a:r>
              <a:rPr lang="ja-JP" altLang="en-US" sz="3200" dirty="0"/>
              <a:t>「信無く</a:t>
            </a:r>
            <a:r>
              <a:rPr lang="ja-JP" altLang="en-US" sz="3200" dirty="0" err="1"/>
              <a:t>ば</a:t>
            </a:r>
            <a:r>
              <a:rPr lang="ja-JP" altLang="en-US" sz="3200" dirty="0"/>
              <a:t>立たず」の精神は</a:t>
            </a:r>
            <a:r>
              <a:rPr lang="ja-JP" altLang="en-US" sz="3200" dirty="0">
                <a:solidFill>
                  <a:srgbClr val="FFFF00"/>
                </a:solidFill>
              </a:rPr>
              <a:t>徳島商業の</a:t>
            </a:r>
            <a:endParaRPr lang="en-US" altLang="ja-JP" sz="3200" dirty="0">
              <a:solidFill>
                <a:srgbClr val="FFFF00"/>
              </a:solidFill>
            </a:endParaRPr>
          </a:p>
          <a:p>
            <a:pPr marL="0" indent="0">
              <a:buNone/>
            </a:pPr>
            <a:r>
              <a:rPr lang="ja-JP" altLang="en-US" sz="3200" dirty="0">
                <a:solidFill>
                  <a:srgbClr val="FFFF00"/>
                </a:solidFill>
              </a:rPr>
              <a:t>「士魂商才」</a:t>
            </a:r>
            <a:r>
              <a:rPr lang="ja-JP" altLang="en-US" sz="3200" dirty="0"/>
              <a:t>という校訓と意味が似ている</a:t>
            </a:r>
            <a:endParaRPr lang="en-US" altLang="ja-JP" sz="3200" dirty="0"/>
          </a:p>
          <a:p>
            <a:pPr marL="0" indent="0">
              <a:buNone/>
            </a:pPr>
            <a:endParaRPr lang="en-US" altLang="ja-JP" sz="2400" dirty="0"/>
          </a:p>
          <a:p>
            <a:pPr marL="0" indent="0">
              <a:buNone/>
            </a:pPr>
            <a:r>
              <a:rPr lang="ja-JP" altLang="en-US" sz="2400" dirty="0"/>
              <a:t>「</a:t>
            </a:r>
            <a:r>
              <a:rPr lang="ja-JP" altLang="en-US" sz="2400" dirty="0">
                <a:solidFill>
                  <a:srgbClr val="FFFF00"/>
                </a:solidFill>
              </a:rPr>
              <a:t>士魂商才」</a:t>
            </a:r>
            <a:r>
              <a:rPr lang="ja-JP" altLang="en-US" sz="2400" dirty="0"/>
              <a:t>とは</a:t>
            </a:r>
            <a:r>
              <a:rPr lang="ja-JP" altLang="en-US" sz="2400" dirty="0">
                <a:solidFill>
                  <a:srgbClr val="FFFF00"/>
                </a:solidFill>
              </a:rPr>
              <a:t>「商業は信用第一」</a:t>
            </a:r>
            <a:r>
              <a:rPr lang="ja-JP" altLang="en-US" sz="2400" dirty="0"/>
              <a:t>とされている。</a:t>
            </a:r>
            <a:endParaRPr lang="en-US" altLang="ja-JP" sz="2400" dirty="0"/>
          </a:p>
          <a:p>
            <a:endParaRPr lang="en-US" altLang="ja-JP" dirty="0"/>
          </a:p>
          <a:p>
            <a:pPr marL="0" indent="0">
              <a:buNone/>
            </a:pPr>
            <a:endParaRPr lang="en-US" altLang="ja-JP" sz="2800" dirty="0"/>
          </a:p>
          <a:p>
            <a:pPr marL="0" indent="0">
              <a:buNone/>
            </a:pPr>
            <a:r>
              <a:rPr lang="ja-JP" altLang="en-US" sz="3200" dirty="0"/>
              <a:t>つまり、三木にとって</a:t>
            </a:r>
            <a:r>
              <a:rPr lang="ja-JP" altLang="en-US" sz="3200" dirty="0">
                <a:solidFill>
                  <a:srgbClr val="FFFF00"/>
                </a:solidFill>
              </a:rPr>
              <a:t>「信」</a:t>
            </a:r>
            <a:r>
              <a:rPr lang="ja-JP" altLang="en-US" sz="3200" dirty="0"/>
              <a:t>という考えは身近なもの</a:t>
            </a:r>
            <a:endParaRPr lang="en-US" altLang="ja-JP" sz="3200" dirty="0"/>
          </a:p>
          <a:p>
            <a:pPr marL="0" indent="0">
              <a:buNone/>
            </a:pPr>
            <a:endParaRPr lang="en-US" altLang="ja-JP" sz="3200" dirty="0"/>
          </a:p>
          <a:p>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50DC12EF-A082-4039-8AA3-A067EDEC3FFF}"/>
              </a:ext>
            </a:extLst>
          </p:cNvPr>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227017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90F9922-9FEE-45EC-91FC-1CB54C356BD3}"/>
              </a:ext>
            </a:extLst>
          </p:cNvPr>
          <p:cNvSpPr>
            <a:spLocks noGrp="1"/>
          </p:cNvSpPr>
          <p:nvPr>
            <p:ph idx="1"/>
          </p:nvPr>
        </p:nvSpPr>
        <p:spPr>
          <a:xfrm>
            <a:off x="548640" y="452718"/>
            <a:ext cx="9714807" cy="5795681"/>
          </a:xfrm>
        </p:spPr>
        <p:txBody>
          <a:bodyPr/>
          <a:lstStyle/>
          <a:p>
            <a:pPr marL="0" indent="0">
              <a:buNone/>
            </a:pPr>
            <a:endParaRPr kumimoji="1" lang="en-US" altLang="ja-JP" sz="3200" dirty="0"/>
          </a:p>
          <a:p>
            <a:pPr marL="0" indent="0">
              <a:buNone/>
            </a:pPr>
            <a:r>
              <a:rPr kumimoji="1" lang="ja-JP" altLang="en-US" sz="3200" dirty="0"/>
              <a:t>「信無く</a:t>
            </a:r>
            <a:r>
              <a:rPr kumimoji="1" lang="ja-JP" altLang="en-US" sz="3200" dirty="0" err="1"/>
              <a:t>ば</a:t>
            </a:r>
            <a:r>
              <a:rPr kumimoji="1" lang="ja-JP" altLang="en-US" sz="3200" dirty="0"/>
              <a:t>立たず」から三木は選挙期間中、演説を１２１回行った。</a:t>
            </a:r>
            <a:endParaRPr kumimoji="1" lang="en-US" altLang="ja-JP" sz="3200" dirty="0"/>
          </a:p>
          <a:p>
            <a:pPr marL="0" indent="0">
              <a:buNone/>
            </a:pPr>
            <a:endParaRPr lang="en-US" altLang="ja-JP" sz="3200" dirty="0"/>
          </a:p>
          <a:p>
            <a:pPr marL="0" indent="0">
              <a:buNone/>
            </a:pPr>
            <a:r>
              <a:rPr lang="ja-JP" altLang="en-US" sz="3200" dirty="0"/>
              <a:t>三木「有権者の中にひそむ、神の姿というものに深い感銘を受けた」</a:t>
            </a:r>
            <a:endParaRPr lang="en-US" altLang="ja-JP" sz="3200" dirty="0"/>
          </a:p>
          <a:p>
            <a:pPr marL="0" indent="0">
              <a:buNone/>
            </a:pPr>
            <a:endParaRPr kumimoji="1" lang="en-US" altLang="ja-JP" sz="3200" dirty="0"/>
          </a:p>
          <a:p>
            <a:pPr marL="0" indent="0">
              <a:buNone/>
            </a:pPr>
            <a:endParaRPr lang="en-US" altLang="ja-JP" sz="3200" dirty="0"/>
          </a:p>
          <a:p>
            <a:pPr marL="0" indent="0">
              <a:buNone/>
            </a:pPr>
            <a:r>
              <a:rPr lang="ja-JP" altLang="en-US" sz="3200" dirty="0">
                <a:solidFill>
                  <a:srgbClr val="FFFF00"/>
                </a:solidFill>
              </a:rPr>
              <a:t>なぜ、そこまでして貫いたのか？</a:t>
            </a:r>
            <a:endParaRPr lang="en-US" altLang="ja-JP" sz="3200" dirty="0">
              <a:solidFill>
                <a:srgbClr val="FFFF00"/>
              </a:solidFill>
            </a:endParaRPr>
          </a:p>
          <a:p>
            <a:pPr marL="0" indent="0">
              <a:buNone/>
            </a:pPr>
            <a:endParaRPr lang="en-US" altLang="ja-JP" dirty="0"/>
          </a:p>
        </p:txBody>
      </p:sp>
      <p:sp>
        <p:nvSpPr>
          <p:cNvPr id="4" name="スライド番号プレースホルダー 3">
            <a:extLst>
              <a:ext uri="{FF2B5EF4-FFF2-40B4-BE49-F238E27FC236}">
                <a16:creationId xmlns:a16="http://schemas.microsoft.com/office/drawing/2014/main" id="{F6614594-B70E-434D-812D-01D9428D8653}"/>
              </a:ext>
            </a:extLst>
          </p:cNvPr>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1775813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4F66F9F-871D-4452-851A-770DDBADEF17}"/>
              </a:ext>
            </a:extLst>
          </p:cNvPr>
          <p:cNvSpPr>
            <a:spLocks noGrp="1"/>
          </p:cNvSpPr>
          <p:nvPr>
            <p:ph idx="1"/>
          </p:nvPr>
        </p:nvSpPr>
        <p:spPr>
          <a:xfrm>
            <a:off x="443346" y="1063416"/>
            <a:ext cx="11538066" cy="5184984"/>
          </a:xfrm>
        </p:spPr>
        <p:txBody>
          <a:bodyPr/>
          <a:lstStyle/>
          <a:p>
            <a:pPr marL="0" indent="0">
              <a:buNone/>
            </a:pPr>
            <a:r>
              <a:rPr lang="ja-JP" altLang="en-US" sz="2800" dirty="0"/>
              <a:t>それは国民が政党や政治に不信を抱き、戦争に突入した時代を反省</a:t>
            </a:r>
            <a:endParaRPr lang="en-US" altLang="ja-JP" sz="2800" dirty="0"/>
          </a:p>
          <a:p>
            <a:pPr marL="0" indent="0">
              <a:buNone/>
            </a:pPr>
            <a:r>
              <a:rPr lang="ja-JP" altLang="en-US" sz="2800" dirty="0"/>
              <a:t>し、政党や代議士は国民に信頼されなければならないと思っていた</a:t>
            </a:r>
            <a:endParaRPr lang="en-US" altLang="ja-JP" sz="2800" dirty="0"/>
          </a:p>
          <a:p>
            <a:pPr marL="0" indent="0">
              <a:buNone/>
            </a:pPr>
            <a:r>
              <a:rPr lang="ja-JP" altLang="en-US" sz="2800" dirty="0"/>
              <a:t>のではないか。</a:t>
            </a:r>
            <a:endParaRPr lang="en-US" altLang="ja-JP" sz="2800" dirty="0"/>
          </a:p>
          <a:p>
            <a:pPr marL="0" indent="0">
              <a:buNone/>
            </a:pPr>
            <a:r>
              <a:rPr lang="ja-JP" altLang="en-US" sz="2800" dirty="0"/>
              <a:t>　　　　</a:t>
            </a:r>
            <a:r>
              <a:rPr lang="ja-JP" altLang="en-US" sz="3200" dirty="0"/>
              <a:t>↓</a:t>
            </a:r>
            <a:endParaRPr lang="en-US" altLang="ja-JP" sz="2800" dirty="0"/>
          </a:p>
          <a:p>
            <a:pPr marL="0" indent="0">
              <a:buNone/>
            </a:pPr>
            <a:r>
              <a:rPr lang="ja-JP" altLang="en-US" sz="2800" dirty="0"/>
              <a:t>自民党総裁選の在り方：自民党内部型から総裁公選制へ変える</a:t>
            </a:r>
            <a:endParaRPr lang="en-US" altLang="ja-JP" sz="2800" dirty="0"/>
          </a:p>
          <a:p>
            <a:pPr marL="0" indent="0">
              <a:buNone/>
            </a:pPr>
            <a:r>
              <a:rPr lang="ja-JP" altLang="en-US" sz="2800" dirty="0"/>
              <a:t>　　　　　　　　　　　政治資金規制法（寄付の制限、収支公開）</a:t>
            </a:r>
            <a:endParaRPr lang="en-US" altLang="ja-JP" sz="2800"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9BEEC107-1F39-443B-A8F9-78470FA86FBE}"/>
              </a:ext>
            </a:extLst>
          </p:cNvPr>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144127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A9E114-2CEB-4E79-BEEC-AF1A89F07813}"/>
              </a:ext>
            </a:extLst>
          </p:cNvPr>
          <p:cNvSpPr>
            <a:spLocks noGrp="1"/>
          </p:cNvSpPr>
          <p:nvPr>
            <p:ph type="title"/>
          </p:nvPr>
        </p:nvSpPr>
        <p:spPr>
          <a:xfrm flipV="1">
            <a:off x="646111" y="-238298"/>
            <a:ext cx="9404723" cy="238298"/>
          </a:xfrm>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1ECAD67D-6C9E-47EF-B889-07DE3F8378DA}"/>
              </a:ext>
            </a:extLst>
          </p:cNvPr>
          <p:cNvSpPr>
            <a:spLocks noGrp="1"/>
          </p:cNvSpPr>
          <p:nvPr>
            <p:ph idx="1"/>
          </p:nvPr>
        </p:nvSpPr>
        <p:spPr>
          <a:xfrm>
            <a:off x="520932" y="291710"/>
            <a:ext cx="9528922" cy="5956690"/>
          </a:xfrm>
        </p:spPr>
        <p:txBody>
          <a:bodyPr>
            <a:normAutofit/>
          </a:bodyPr>
          <a:lstStyle/>
          <a:p>
            <a:pPr marL="0" indent="0">
              <a:buNone/>
            </a:pPr>
            <a:r>
              <a:rPr kumimoji="1" lang="ja-JP" altLang="en-US" sz="2400" dirty="0"/>
              <a:t>三木「国民の信頼無くして政治は成り立たない。政治は数、数は力、力は金といった考えは</a:t>
            </a:r>
            <a:r>
              <a:rPr kumimoji="1" lang="en-US" altLang="ja-JP" sz="2400" dirty="0"/>
              <a:t>No</a:t>
            </a:r>
            <a:r>
              <a:rPr kumimoji="1" lang="ja-JP" altLang="en-US" sz="2400" dirty="0"/>
              <a:t>だよ」＝クリーン三木？</a:t>
            </a:r>
            <a:endParaRPr kumimoji="1" lang="en-US" altLang="ja-JP" sz="2400" dirty="0"/>
          </a:p>
          <a:p>
            <a:pPr marL="0" indent="0">
              <a:buNone/>
            </a:pPr>
            <a:r>
              <a:rPr lang="ja-JP" altLang="en-US" sz="2400" dirty="0"/>
              <a:t>　　↓</a:t>
            </a:r>
            <a:endParaRPr lang="en-US" altLang="ja-JP" sz="2400" dirty="0"/>
          </a:p>
          <a:p>
            <a:pPr marL="0" indent="0">
              <a:buNone/>
            </a:pPr>
            <a:r>
              <a:rPr lang="ja-JP" altLang="en-US" sz="2400" dirty="0"/>
              <a:t>田中角栄退陣＝金権政治に国民は政治不信</a:t>
            </a:r>
            <a:endParaRPr lang="en-US" altLang="ja-JP" sz="2400" dirty="0"/>
          </a:p>
          <a:p>
            <a:pPr marL="0" indent="0">
              <a:buNone/>
            </a:pPr>
            <a:r>
              <a:rPr lang="ja-JP" altLang="en-US" sz="2400" dirty="0"/>
              <a:t>　　↓</a:t>
            </a:r>
            <a:endParaRPr lang="en-US" altLang="ja-JP" sz="2400" dirty="0"/>
          </a:p>
          <a:p>
            <a:pPr marL="0" indent="0">
              <a:buNone/>
            </a:pPr>
            <a:r>
              <a:rPr lang="ja-JP" altLang="en-US" sz="2400" dirty="0"/>
              <a:t>自民党長老「この状況、</a:t>
            </a:r>
            <a:r>
              <a:rPr lang="ja-JP" altLang="en-US" sz="2400" dirty="0">
                <a:solidFill>
                  <a:srgbClr val="FFFF00"/>
                </a:solidFill>
              </a:rPr>
              <a:t>信無く</a:t>
            </a:r>
            <a:r>
              <a:rPr lang="ja-JP" altLang="en-US" sz="2400" dirty="0" err="1">
                <a:solidFill>
                  <a:srgbClr val="FFFF00"/>
                </a:solidFill>
              </a:rPr>
              <a:t>ば</a:t>
            </a:r>
            <a:r>
              <a:rPr lang="ja-JP" altLang="en-US" sz="2400" dirty="0">
                <a:solidFill>
                  <a:srgbClr val="FFFF00"/>
                </a:solidFill>
              </a:rPr>
              <a:t>立たず</a:t>
            </a:r>
            <a:r>
              <a:rPr lang="ja-JP" altLang="en-US" sz="2400" dirty="0"/>
              <a:t>を掲げる三木を総裁に」＝</a:t>
            </a:r>
            <a:endParaRPr lang="en-US" altLang="ja-JP" sz="2400" dirty="0"/>
          </a:p>
          <a:p>
            <a:pPr marL="0" indent="0">
              <a:buNone/>
            </a:pPr>
            <a:r>
              <a:rPr lang="ja-JP" altLang="en-US" sz="2400" dirty="0"/>
              <a:t>「椎名裁定」</a:t>
            </a:r>
            <a:endParaRPr lang="en-US" altLang="ja-JP" sz="2400" dirty="0"/>
          </a:p>
          <a:p>
            <a:pPr marL="0" indent="0">
              <a:buNone/>
            </a:pPr>
            <a:r>
              <a:rPr kumimoji="1" lang="ja-JP" altLang="en-US" sz="2400" dirty="0"/>
              <a:t>　　↓</a:t>
            </a:r>
            <a:endParaRPr kumimoji="1" lang="en-US" altLang="ja-JP" sz="2400" dirty="0"/>
          </a:p>
          <a:p>
            <a:pPr marL="0" indent="0">
              <a:buNone/>
            </a:pPr>
            <a:r>
              <a:rPr lang="ja-JP" altLang="en-US" sz="2400" dirty="0"/>
              <a:t>三木首相誕生（戦後、私大出では２人目）</a:t>
            </a:r>
            <a:endParaRPr lang="en-US" altLang="ja-JP" sz="2400" dirty="0"/>
          </a:p>
          <a:p>
            <a:pPr marL="0" indent="0">
              <a:buNone/>
            </a:pPr>
            <a:endParaRPr kumimoji="1" lang="en-US" altLang="ja-JP" sz="2400" dirty="0"/>
          </a:p>
        </p:txBody>
      </p:sp>
      <p:sp>
        <p:nvSpPr>
          <p:cNvPr id="4" name="スライド番号プレースホルダー 3">
            <a:extLst>
              <a:ext uri="{FF2B5EF4-FFF2-40B4-BE49-F238E27FC236}">
                <a16:creationId xmlns:a16="http://schemas.microsoft.com/office/drawing/2014/main" id="{F0B9BA5B-FC12-41A3-AD96-E8CD992D0A94}"/>
              </a:ext>
            </a:extLst>
          </p:cNvPr>
          <p:cNvSpPr>
            <a:spLocks noGrp="1"/>
          </p:cNvSpPr>
          <p:nvPr>
            <p:ph type="sldNum" sz="quarter" idx="12"/>
          </p:nvPr>
        </p:nvSpPr>
        <p:spPr/>
        <p:txBody>
          <a:bodyPr/>
          <a:lstStyle/>
          <a:p>
            <a:fld id="{D57F1E4F-1CFF-5643-939E-02111984F565}" type="slidenum">
              <a:rPr lang="en-US" smtClean="0"/>
              <a:t>18</a:t>
            </a:fld>
            <a:endParaRPr lang="en-US" dirty="0"/>
          </a:p>
        </p:txBody>
      </p:sp>
      <p:pic>
        <p:nvPicPr>
          <p:cNvPr id="8" name="図 7">
            <a:extLst>
              <a:ext uri="{FF2B5EF4-FFF2-40B4-BE49-F238E27FC236}">
                <a16:creationId xmlns:a16="http://schemas.microsoft.com/office/drawing/2014/main" id="{1E2D03AD-1679-427E-AF92-66594363095E}"/>
              </a:ext>
            </a:extLst>
          </p:cNvPr>
          <p:cNvPicPr>
            <a:picLocks noChangeAspect="1"/>
          </p:cNvPicPr>
          <p:nvPr/>
        </p:nvPicPr>
        <p:blipFill>
          <a:blip r:embed="rId2"/>
          <a:stretch>
            <a:fillRect/>
          </a:stretch>
        </p:blipFill>
        <p:spPr>
          <a:xfrm rot="7004271">
            <a:off x="8533666" y="3133826"/>
            <a:ext cx="4099100" cy="3048000"/>
          </a:xfrm>
          <a:prstGeom prst="rect">
            <a:avLst/>
          </a:prstGeom>
          <a:ln>
            <a:noFill/>
          </a:ln>
          <a:effectLst>
            <a:softEdge rad="112500"/>
          </a:effectLst>
        </p:spPr>
      </p:pic>
    </p:spTree>
    <p:extLst>
      <p:ext uri="{BB962C8B-B14F-4D97-AF65-F5344CB8AC3E}">
        <p14:creationId xmlns:p14="http://schemas.microsoft.com/office/powerpoint/2010/main" val="2526275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EDA9CE0-1D76-4042-81D5-606452C9FFE6}"/>
              </a:ext>
            </a:extLst>
          </p:cNvPr>
          <p:cNvSpPr>
            <a:spLocks noGrp="1"/>
          </p:cNvSpPr>
          <p:nvPr>
            <p:ph idx="1"/>
          </p:nvPr>
        </p:nvSpPr>
        <p:spPr>
          <a:xfrm>
            <a:off x="1103312" y="1102822"/>
            <a:ext cx="8946541" cy="5145577"/>
          </a:xfrm>
        </p:spPr>
        <p:txBody>
          <a:bodyPr>
            <a:normAutofit/>
          </a:bodyPr>
          <a:lstStyle/>
          <a:p>
            <a:pPr marL="0" indent="0">
              <a:buNone/>
            </a:pPr>
            <a:endParaRPr kumimoji="1" lang="en-US" altLang="ja-JP" sz="5400" dirty="0">
              <a:solidFill>
                <a:srgbClr val="FFFF00"/>
              </a:solidFill>
            </a:endParaRPr>
          </a:p>
          <a:p>
            <a:pPr marL="0" indent="0">
              <a:buNone/>
            </a:pPr>
            <a:endParaRPr lang="en-US" altLang="ja-JP" sz="5400" dirty="0">
              <a:solidFill>
                <a:srgbClr val="FFFF00"/>
              </a:solidFill>
            </a:endParaRPr>
          </a:p>
          <a:p>
            <a:pPr marL="0" indent="0">
              <a:buNone/>
            </a:pPr>
            <a:r>
              <a:rPr kumimoji="1" lang="ja-JP" altLang="en-US" sz="5400" dirty="0">
                <a:solidFill>
                  <a:srgbClr val="FFFF00"/>
                </a:solidFill>
              </a:rPr>
              <a:t>　「自民党の振り子論理」</a:t>
            </a:r>
          </a:p>
        </p:txBody>
      </p:sp>
      <p:sp>
        <p:nvSpPr>
          <p:cNvPr id="4" name="スライド番号プレースホルダー 3">
            <a:extLst>
              <a:ext uri="{FF2B5EF4-FFF2-40B4-BE49-F238E27FC236}">
                <a16:creationId xmlns:a16="http://schemas.microsoft.com/office/drawing/2014/main" id="{BEDF2CE7-F99C-4C94-820E-1CD8E9E862A0}"/>
              </a:ext>
            </a:extLst>
          </p:cNvPr>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2268469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725002-3B8D-4878-ABCC-7C3C86BA2B84}"/>
              </a:ext>
            </a:extLst>
          </p:cNvPr>
          <p:cNvSpPr>
            <a:spLocks noGrp="1"/>
          </p:cNvSpPr>
          <p:nvPr>
            <p:ph type="title"/>
          </p:nvPr>
        </p:nvSpPr>
        <p:spPr>
          <a:xfrm>
            <a:off x="646111" y="94212"/>
            <a:ext cx="9404723" cy="737062"/>
          </a:xfrm>
        </p:spPr>
        <p:txBody>
          <a:bodyPr/>
          <a:lstStyle/>
          <a:p>
            <a:r>
              <a:rPr lang="ja-JP" altLang="en-US" sz="3200" dirty="0"/>
              <a:t>勉強会の流れ</a:t>
            </a:r>
            <a:endParaRPr kumimoji="1" lang="ja-JP" altLang="en-US" sz="3200" dirty="0"/>
          </a:p>
        </p:txBody>
      </p:sp>
      <p:sp>
        <p:nvSpPr>
          <p:cNvPr id="3" name="コンテンツ プレースホルダー 2">
            <a:extLst>
              <a:ext uri="{FF2B5EF4-FFF2-40B4-BE49-F238E27FC236}">
                <a16:creationId xmlns:a16="http://schemas.microsoft.com/office/drawing/2014/main" id="{99DAECD7-2388-4526-9C8B-0ABD067A9BE7}"/>
              </a:ext>
            </a:extLst>
          </p:cNvPr>
          <p:cNvSpPr>
            <a:spLocks noGrp="1"/>
          </p:cNvSpPr>
          <p:nvPr>
            <p:ph idx="1"/>
          </p:nvPr>
        </p:nvSpPr>
        <p:spPr>
          <a:xfrm>
            <a:off x="1103312" y="1180406"/>
            <a:ext cx="8946541" cy="5067993"/>
          </a:xfrm>
        </p:spPr>
        <p:txBody>
          <a:bodyPr>
            <a:normAutofit/>
          </a:bodyPr>
          <a:lstStyle/>
          <a:p>
            <a:pPr marL="0" indent="0">
              <a:buNone/>
            </a:pPr>
            <a:r>
              <a:rPr lang="ja-JP" altLang="en-US" sz="2800" dirty="0"/>
              <a:t>１．本勉強会の目的（注目する政治理念など）</a:t>
            </a:r>
            <a:endParaRPr lang="en-US" altLang="ja-JP" sz="2800" dirty="0"/>
          </a:p>
          <a:p>
            <a:pPr marL="0" indent="0">
              <a:buNone/>
            </a:pPr>
            <a:r>
              <a:rPr lang="ja-JP" altLang="en-US" sz="2800" dirty="0"/>
              <a:t>２</a:t>
            </a:r>
            <a:r>
              <a:rPr kumimoji="1" lang="ja-JP" altLang="en-US" sz="2800" dirty="0"/>
              <a:t>．</a:t>
            </a:r>
            <a:r>
              <a:rPr lang="ja-JP" altLang="en-US" sz="2800" dirty="0"/>
              <a:t>三木武夫の紹介</a:t>
            </a:r>
            <a:endParaRPr lang="en-US" altLang="ja-JP" sz="2800" dirty="0"/>
          </a:p>
          <a:p>
            <a:pPr marL="0" indent="0">
              <a:buNone/>
            </a:pPr>
            <a:r>
              <a:rPr lang="ja-JP" altLang="en-US" sz="2800" dirty="0"/>
              <a:t>３．政治家・三木の信念・政治理念の形成過程</a:t>
            </a:r>
            <a:endParaRPr lang="en-US" altLang="ja-JP" sz="2800" dirty="0"/>
          </a:p>
          <a:p>
            <a:pPr marL="0" indent="0">
              <a:buNone/>
            </a:pPr>
            <a:r>
              <a:rPr lang="ja-JP" altLang="en-US" sz="2800" dirty="0"/>
              <a:t>　３－１　　「信無く</a:t>
            </a:r>
            <a:r>
              <a:rPr lang="ja-JP" altLang="en-US" sz="2800" dirty="0" err="1"/>
              <a:t>ば</a:t>
            </a:r>
            <a:r>
              <a:rPr lang="ja-JP" altLang="en-US" sz="2800" dirty="0"/>
              <a:t>立たず」</a:t>
            </a:r>
            <a:endParaRPr lang="en-US" altLang="ja-JP" sz="2800" dirty="0"/>
          </a:p>
          <a:p>
            <a:pPr marL="0" indent="0">
              <a:buNone/>
            </a:pPr>
            <a:r>
              <a:rPr lang="ja-JP" altLang="en-US" sz="2800" dirty="0"/>
              <a:t>　３－２　　日中問題に対する意識</a:t>
            </a:r>
            <a:endParaRPr lang="en-US" altLang="ja-JP" sz="2800" dirty="0"/>
          </a:p>
          <a:p>
            <a:pPr marL="0" indent="0">
              <a:buNone/>
            </a:pPr>
            <a:r>
              <a:rPr lang="ja-JP" altLang="en-US" sz="2800" dirty="0"/>
              <a:t>　３－３　　マスコミに対する意識と根源</a:t>
            </a:r>
            <a:endParaRPr lang="en-US" altLang="ja-JP" sz="2800" dirty="0"/>
          </a:p>
          <a:p>
            <a:pPr marL="0" indent="0">
              <a:buNone/>
            </a:pPr>
            <a:r>
              <a:rPr lang="ja-JP" altLang="en-US" sz="2800" dirty="0"/>
              <a:t>　３－４　　理想の政治と三木政治</a:t>
            </a:r>
            <a:endParaRPr lang="en-US" altLang="ja-JP" sz="2800" dirty="0"/>
          </a:p>
          <a:p>
            <a:pPr marL="0" indent="0">
              <a:buNone/>
            </a:pPr>
            <a:r>
              <a:rPr lang="ja-JP" altLang="en-US" sz="2800" dirty="0"/>
              <a:t>４．おわりに</a:t>
            </a:r>
            <a:endParaRPr lang="en-US" altLang="ja-JP" sz="2800" dirty="0"/>
          </a:p>
          <a:p>
            <a:pPr marL="0" indent="0">
              <a:buNone/>
            </a:pPr>
            <a:r>
              <a:rPr lang="ja-JP" altLang="en-US" sz="2800" dirty="0"/>
              <a:t>５．番外編</a:t>
            </a:r>
            <a:endParaRPr lang="en-US" altLang="ja-JP" sz="2800" dirty="0"/>
          </a:p>
        </p:txBody>
      </p:sp>
      <p:sp>
        <p:nvSpPr>
          <p:cNvPr id="4" name="スライド番号プレースホルダー 3">
            <a:extLst>
              <a:ext uri="{FF2B5EF4-FFF2-40B4-BE49-F238E27FC236}">
                <a16:creationId xmlns:a16="http://schemas.microsoft.com/office/drawing/2014/main" id="{B69F14C3-AF08-4A54-ADAF-6D88CD786FE1}"/>
              </a:ext>
            </a:extLst>
          </p:cNvPr>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3126342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951BBB-094E-41A9-BFE2-F4E767B5A111}"/>
              </a:ext>
            </a:extLst>
          </p:cNvPr>
          <p:cNvSpPr>
            <a:spLocks noGrp="1"/>
          </p:cNvSpPr>
          <p:nvPr>
            <p:ph type="title"/>
          </p:nvPr>
        </p:nvSpPr>
        <p:spPr>
          <a:xfrm>
            <a:off x="646111" y="452718"/>
            <a:ext cx="9404723" cy="767687"/>
          </a:xfrm>
        </p:spPr>
        <p:txBody>
          <a:bodyPr/>
          <a:lstStyle/>
          <a:p>
            <a:r>
              <a:rPr kumimoji="1" lang="ja-JP" altLang="en-US" dirty="0"/>
              <a:t>補足</a:t>
            </a:r>
          </a:p>
        </p:txBody>
      </p:sp>
      <p:sp>
        <p:nvSpPr>
          <p:cNvPr id="3" name="コンテンツ プレースホルダー 2">
            <a:extLst>
              <a:ext uri="{FF2B5EF4-FFF2-40B4-BE49-F238E27FC236}">
                <a16:creationId xmlns:a16="http://schemas.microsoft.com/office/drawing/2014/main" id="{32AE06C5-A724-41E8-9C13-114D06E2E353}"/>
              </a:ext>
            </a:extLst>
          </p:cNvPr>
          <p:cNvSpPr>
            <a:spLocks noGrp="1"/>
          </p:cNvSpPr>
          <p:nvPr>
            <p:ph idx="1"/>
          </p:nvPr>
        </p:nvSpPr>
        <p:spPr>
          <a:xfrm>
            <a:off x="687185" y="2211184"/>
            <a:ext cx="10080567" cy="4037215"/>
          </a:xfrm>
        </p:spPr>
        <p:txBody>
          <a:bodyPr/>
          <a:lstStyle/>
          <a:p>
            <a:pPr marL="0" indent="0">
              <a:buNone/>
            </a:pPr>
            <a:r>
              <a:rPr lang="ja-JP" altLang="en-US" sz="2800" dirty="0"/>
              <a:t>松野頼三「国民の三木へのイメージは必ずしも悪くない」</a:t>
            </a:r>
            <a:endParaRPr lang="en-US" altLang="ja-JP" sz="2800" dirty="0"/>
          </a:p>
          <a:p>
            <a:pPr marL="0" indent="0">
              <a:buNone/>
            </a:pPr>
            <a:r>
              <a:rPr lang="ja-JP" altLang="en-US" sz="2800" dirty="0"/>
              <a:t>（松野頼三１９８５</a:t>
            </a:r>
            <a:r>
              <a:rPr lang="en-US" altLang="ja-JP" sz="2800" dirty="0"/>
              <a:t>『</a:t>
            </a:r>
            <a:r>
              <a:rPr lang="ja-JP" altLang="en-US" sz="2800" dirty="0"/>
              <a:t>保守本流の思想と行動　松野頼三</a:t>
            </a:r>
            <a:endParaRPr lang="en-US" altLang="ja-JP" sz="2800" dirty="0"/>
          </a:p>
          <a:p>
            <a:pPr marL="0" indent="0">
              <a:buNone/>
            </a:pPr>
            <a:r>
              <a:rPr lang="ja-JP" altLang="en-US" sz="2800" dirty="0"/>
              <a:t>覚え書き</a:t>
            </a:r>
            <a:r>
              <a:rPr lang="en-US" altLang="ja-JP" sz="2800" dirty="0"/>
              <a:t>』</a:t>
            </a:r>
            <a:r>
              <a:rPr lang="ja-JP" altLang="en-US" sz="2800" dirty="0"/>
              <a:t>戦後政治史研究会）</a:t>
            </a:r>
            <a:endParaRPr lang="en-US" altLang="ja-JP" sz="2800"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id="{52DFDE59-ABBC-4D2E-91EF-2D8C3C5A58E7}"/>
              </a:ext>
            </a:extLst>
          </p:cNvPr>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3618042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BEC67D-209D-4A84-860B-3EA5A2B97E4D}"/>
              </a:ext>
            </a:extLst>
          </p:cNvPr>
          <p:cNvSpPr>
            <a:spLocks noGrp="1"/>
          </p:cNvSpPr>
          <p:nvPr>
            <p:ph type="title"/>
          </p:nvPr>
        </p:nvSpPr>
        <p:spPr/>
        <p:txBody>
          <a:bodyPr/>
          <a:lstStyle/>
          <a:p>
            <a:r>
              <a:rPr kumimoji="1" lang="ja-JP" altLang="en-US" dirty="0"/>
              <a:t>①まとめ</a:t>
            </a:r>
          </a:p>
        </p:txBody>
      </p:sp>
      <p:sp>
        <p:nvSpPr>
          <p:cNvPr id="3" name="コンテンツ プレースホルダー 2">
            <a:extLst>
              <a:ext uri="{FF2B5EF4-FFF2-40B4-BE49-F238E27FC236}">
                <a16:creationId xmlns:a16="http://schemas.microsoft.com/office/drawing/2014/main" id="{5669925E-423A-4664-9067-A350340652C8}"/>
              </a:ext>
            </a:extLst>
          </p:cNvPr>
          <p:cNvSpPr>
            <a:spLocks noGrp="1"/>
          </p:cNvSpPr>
          <p:nvPr>
            <p:ph idx="1"/>
          </p:nvPr>
        </p:nvSpPr>
        <p:spPr>
          <a:xfrm>
            <a:off x="543098" y="1330036"/>
            <a:ext cx="9506755" cy="4918363"/>
          </a:xfrm>
        </p:spPr>
        <p:txBody>
          <a:bodyPr/>
          <a:lstStyle/>
          <a:p>
            <a:pPr marL="0" indent="0">
              <a:buNone/>
            </a:pPr>
            <a:endParaRPr lang="en-US" altLang="ja-JP" sz="3200" dirty="0"/>
          </a:p>
          <a:p>
            <a:pPr marL="0" indent="0">
              <a:buNone/>
            </a:pPr>
            <a:r>
              <a:rPr lang="ja-JP" altLang="en-US" sz="3200" dirty="0"/>
              <a:t>三木の政治哲学（無心不立より）の根源は</a:t>
            </a:r>
            <a:endParaRPr lang="en-US" altLang="ja-JP" sz="3200" dirty="0"/>
          </a:p>
          <a:p>
            <a:pPr marL="0" indent="0">
              <a:buNone/>
            </a:pPr>
            <a:r>
              <a:rPr lang="ja-JP" altLang="en-US" sz="3200" dirty="0"/>
              <a:t>厳しい環境の中でも支えてくれた有権者</a:t>
            </a:r>
            <a:endParaRPr lang="en-US" altLang="ja-JP" sz="3200" dirty="0"/>
          </a:p>
          <a:p>
            <a:pPr marL="0" indent="0">
              <a:buNone/>
            </a:pPr>
            <a:endParaRPr kumimoji="1" lang="en-US" altLang="ja-JP" dirty="0"/>
          </a:p>
          <a:p>
            <a:pPr marL="0" indent="0">
              <a:buNone/>
            </a:pPr>
            <a:endParaRPr lang="en-US" altLang="ja-JP" sz="3200" dirty="0"/>
          </a:p>
          <a:p>
            <a:pPr marL="0" indent="0">
              <a:buNone/>
            </a:pPr>
            <a:r>
              <a:rPr kumimoji="1" lang="ja-JP" altLang="en-US" sz="3200" dirty="0"/>
              <a:t>「信無く</a:t>
            </a:r>
            <a:r>
              <a:rPr kumimoji="1" lang="ja-JP" altLang="en-US" sz="3200" dirty="0" err="1"/>
              <a:t>ば</a:t>
            </a:r>
            <a:r>
              <a:rPr kumimoji="1" lang="ja-JP" altLang="en-US" sz="3200" dirty="0"/>
              <a:t>立たず」、クリーンのイメージがあっ</a:t>
            </a:r>
            <a:endParaRPr kumimoji="1" lang="en-US" altLang="ja-JP" sz="3200" dirty="0"/>
          </a:p>
          <a:p>
            <a:pPr marL="0" indent="0">
              <a:buNone/>
            </a:pPr>
            <a:r>
              <a:rPr kumimoji="1" lang="ja-JP" altLang="en-US" sz="3200" dirty="0"/>
              <a:t>たからこそ三木は総理の座へ</a:t>
            </a:r>
            <a:endParaRPr kumimoji="1" lang="en-US" altLang="ja-JP" sz="3200" dirty="0"/>
          </a:p>
          <a:p>
            <a:pPr marL="0" indent="0">
              <a:buNone/>
            </a:pPr>
            <a:endParaRPr lang="en-US" altLang="ja-JP" sz="3200"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72487BB5-2903-4BF1-9399-BA3D21E18A7E}"/>
              </a:ext>
            </a:extLst>
          </p:cNvPr>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3334685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7F0326-825C-4E54-B99C-5B060FCF8B3E}"/>
              </a:ext>
            </a:extLst>
          </p:cNvPr>
          <p:cNvSpPr>
            <a:spLocks noGrp="1"/>
          </p:cNvSpPr>
          <p:nvPr>
            <p:ph type="title"/>
          </p:nvPr>
        </p:nvSpPr>
        <p:spPr>
          <a:xfrm>
            <a:off x="69763" y="4765964"/>
            <a:ext cx="4596448" cy="1465810"/>
          </a:xfrm>
          <a:solidFill>
            <a:srgbClr val="92D050"/>
          </a:solidFill>
        </p:spPr>
        <p:txBody>
          <a:bodyPr/>
          <a:lstStyle/>
          <a:p>
            <a:r>
              <a:rPr kumimoji="1" lang="ja-JP" altLang="en-US" sz="4800" dirty="0">
                <a:solidFill>
                  <a:schemeClr val="tx1"/>
                </a:solidFill>
              </a:rPr>
              <a:t>憲政記念館にて</a:t>
            </a:r>
            <a:br>
              <a:rPr kumimoji="1" lang="en-US" altLang="ja-JP" sz="4800" dirty="0">
                <a:solidFill>
                  <a:schemeClr val="tx1"/>
                </a:solidFill>
              </a:rPr>
            </a:br>
            <a:r>
              <a:rPr kumimoji="1" lang="ja-JP" altLang="en-US" sz="4800" dirty="0">
                <a:solidFill>
                  <a:schemeClr val="tx1"/>
                </a:solidFill>
              </a:rPr>
              <a:t>発表者撮影</a:t>
            </a:r>
          </a:p>
        </p:txBody>
      </p:sp>
      <p:sp>
        <p:nvSpPr>
          <p:cNvPr id="4" name="スライド番号プレースホルダー 3">
            <a:extLst>
              <a:ext uri="{FF2B5EF4-FFF2-40B4-BE49-F238E27FC236}">
                <a16:creationId xmlns:a16="http://schemas.microsoft.com/office/drawing/2014/main" id="{4BC59369-FA31-40CF-963E-CB52E967F2BE}"/>
              </a:ext>
            </a:extLst>
          </p:cNvPr>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2764141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01DFDB-248B-4822-BD40-6A9B56329DEC}"/>
              </a:ext>
            </a:extLst>
          </p:cNvPr>
          <p:cNvSpPr>
            <a:spLocks noGrp="1"/>
          </p:cNvSpPr>
          <p:nvPr>
            <p:ph type="title"/>
          </p:nvPr>
        </p:nvSpPr>
        <p:spPr>
          <a:xfrm>
            <a:off x="646111" y="452718"/>
            <a:ext cx="9404723" cy="838526"/>
          </a:xfrm>
        </p:spPr>
        <p:txBody>
          <a:bodyPr/>
          <a:lstStyle/>
          <a:p>
            <a:r>
              <a:rPr kumimoji="1" lang="ja-JP" altLang="en-US" dirty="0"/>
              <a:t>３－２　日中問題に対する意識</a:t>
            </a:r>
          </a:p>
        </p:txBody>
      </p:sp>
      <p:sp>
        <p:nvSpPr>
          <p:cNvPr id="3" name="コンテンツ プレースホルダー 2">
            <a:extLst>
              <a:ext uri="{FF2B5EF4-FFF2-40B4-BE49-F238E27FC236}">
                <a16:creationId xmlns:a16="http://schemas.microsoft.com/office/drawing/2014/main" id="{3C347BD8-8AEC-489A-9D7F-621A2FDC16D7}"/>
              </a:ext>
            </a:extLst>
          </p:cNvPr>
          <p:cNvSpPr>
            <a:spLocks noGrp="1"/>
          </p:cNvSpPr>
          <p:nvPr>
            <p:ph idx="1"/>
          </p:nvPr>
        </p:nvSpPr>
        <p:spPr>
          <a:xfrm>
            <a:off x="576350" y="1440874"/>
            <a:ext cx="9473504" cy="4807526"/>
          </a:xfrm>
        </p:spPr>
        <p:txBody>
          <a:bodyPr/>
          <a:lstStyle/>
          <a:p>
            <a:pPr marL="0" indent="0">
              <a:buNone/>
            </a:pPr>
            <a:r>
              <a:rPr lang="ja-JP" altLang="en-US" sz="2800" dirty="0"/>
              <a:t>三木の中国への関心</a:t>
            </a:r>
            <a:endParaRPr lang="en-US" altLang="ja-JP" sz="2800" dirty="0"/>
          </a:p>
          <a:p>
            <a:pPr marL="0" indent="0">
              <a:buNone/>
            </a:pPr>
            <a:r>
              <a:rPr lang="ja-JP" altLang="en-US" sz="2800" dirty="0"/>
              <a:t>１５歳の三木少年が行った弁論</a:t>
            </a:r>
            <a:endParaRPr lang="en-US" altLang="ja-JP" sz="2800" dirty="0"/>
          </a:p>
          <a:p>
            <a:pPr marL="0" indent="0">
              <a:buNone/>
            </a:pPr>
            <a:r>
              <a:rPr lang="ja-JP" altLang="en-US" sz="2800" dirty="0"/>
              <a:t>「日米貿易摩擦撤廃・</a:t>
            </a:r>
            <a:r>
              <a:rPr lang="ja-JP" altLang="en-US" sz="2800" dirty="0">
                <a:solidFill>
                  <a:srgbClr val="FFFF00"/>
                </a:solidFill>
              </a:rPr>
              <a:t>日中同盟と満洲開拓</a:t>
            </a:r>
            <a:r>
              <a:rPr lang="ja-JP" altLang="en-US" sz="2800" dirty="0"/>
              <a:t>による大ア</a:t>
            </a:r>
            <a:endParaRPr lang="en-US" altLang="ja-JP" sz="2800" dirty="0"/>
          </a:p>
          <a:p>
            <a:pPr marL="0" indent="0">
              <a:buNone/>
            </a:pPr>
            <a:r>
              <a:rPr lang="ja-JP" altLang="en-US" sz="2800" dirty="0"/>
              <a:t>ジア主義」</a:t>
            </a:r>
            <a:endParaRPr lang="en-US" altLang="ja-JP" sz="2800" dirty="0"/>
          </a:p>
          <a:p>
            <a:pPr marL="0" indent="0">
              <a:buNone/>
            </a:pPr>
            <a:r>
              <a:rPr lang="ja-JP" altLang="en-US" sz="2800" dirty="0"/>
              <a:t>　　↓</a:t>
            </a:r>
            <a:endParaRPr lang="en-US" altLang="ja-JP" sz="2800" dirty="0"/>
          </a:p>
          <a:p>
            <a:pPr marL="0" indent="0">
              <a:buNone/>
            </a:pPr>
            <a:r>
              <a:rPr lang="ja-JP" altLang="en-US" sz="2800" dirty="0"/>
              <a:t>三木は明大入学、明大雄弁へ入部　</a:t>
            </a:r>
            <a:endParaRPr lang="en-US" altLang="ja-JP" sz="2800" dirty="0"/>
          </a:p>
          <a:p>
            <a:pPr marL="0" indent="0">
              <a:buNone/>
            </a:pPr>
            <a:r>
              <a:rPr lang="ja-JP" altLang="en-US" sz="2800" dirty="0"/>
              <a:t>海外遊説や米国留学</a:t>
            </a:r>
            <a:endParaRPr lang="en-US" altLang="ja-JP" sz="2800" dirty="0"/>
          </a:p>
          <a:p>
            <a:pPr marL="0" indent="0">
              <a:buNone/>
            </a:pPr>
            <a:r>
              <a:rPr lang="ja-JP" altLang="en-US" sz="2800" dirty="0"/>
              <a:t>　　↓</a:t>
            </a:r>
            <a:endParaRPr lang="en-US" altLang="ja-JP" sz="2800" dirty="0"/>
          </a:p>
          <a:p>
            <a:pPr marL="0" indent="0">
              <a:buNone/>
            </a:pPr>
            <a:endParaRPr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B9392215-6952-42A3-ACE4-9677B23ACF7D}"/>
              </a:ext>
            </a:extLst>
          </p:cNvPr>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1031258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0765001-132E-4F35-A15C-20D4954DAC4D}"/>
              </a:ext>
            </a:extLst>
          </p:cNvPr>
          <p:cNvSpPr>
            <a:spLocks noGrp="1"/>
          </p:cNvSpPr>
          <p:nvPr>
            <p:ph idx="1"/>
          </p:nvPr>
        </p:nvSpPr>
        <p:spPr>
          <a:xfrm>
            <a:off x="570807" y="360218"/>
            <a:ext cx="10479577" cy="6323215"/>
          </a:xfrm>
        </p:spPr>
        <p:txBody>
          <a:bodyPr/>
          <a:lstStyle/>
          <a:p>
            <a:pPr marL="0" indent="0">
              <a:buNone/>
            </a:pPr>
            <a:r>
              <a:rPr lang="ja-JP" altLang="en-US" sz="2400" dirty="0"/>
              <a:t>米国留学時</a:t>
            </a:r>
            <a:endParaRPr lang="en-US" altLang="ja-JP" sz="2400" dirty="0"/>
          </a:p>
          <a:p>
            <a:pPr marL="0" indent="0">
              <a:buNone/>
            </a:pPr>
            <a:r>
              <a:rPr lang="ja-JP" altLang="en-US" sz="2400" dirty="0"/>
              <a:t>三木は徳島毎日新聞社の特派記者として活動</a:t>
            </a:r>
            <a:endParaRPr lang="en-US" altLang="ja-JP" sz="2400" dirty="0"/>
          </a:p>
          <a:p>
            <a:pPr marL="0" indent="0">
              <a:buNone/>
            </a:pPr>
            <a:r>
              <a:rPr lang="ja-JP" altLang="en-US" sz="2400" dirty="0"/>
              <a:t>そこで三木は自身の</a:t>
            </a:r>
            <a:r>
              <a:rPr lang="ja-JP" altLang="en-US" sz="2400" dirty="0">
                <a:solidFill>
                  <a:srgbClr val="FFFF00"/>
                </a:solidFill>
              </a:rPr>
              <a:t>中国に対する考え</a:t>
            </a:r>
            <a:r>
              <a:rPr lang="ja-JP" altLang="en-US" sz="2400" dirty="0"/>
              <a:t>を言及</a:t>
            </a:r>
            <a:endParaRPr lang="en-US" altLang="ja-JP" sz="2400" dirty="0"/>
          </a:p>
          <a:p>
            <a:pPr marL="0" indent="0">
              <a:buNone/>
            </a:pPr>
            <a:endParaRPr lang="en-US" altLang="ja-JP" sz="2400" dirty="0"/>
          </a:p>
          <a:p>
            <a:pPr marL="0" indent="0">
              <a:buNone/>
            </a:pPr>
            <a:r>
              <a:rPr lang="ja-JP" altLang="en-US" sz="2400" dirty="0"/>
              <a:t>「支那との提携を外にして日本国家の</a:t>
            </a:r>
            <a:r>
              <a:rPr lang="ja-JP" altLang="en-US" sz="2400" dirty="0">
                <a:solidFill>
                  <a:srgbClr val="FFFF00"/>
                </a:solidFill>
              </a:rPr>
              <a:t>生存の根拠はない</a:t>
            </a:r>
            <a:r>
              <a:rPr lang="ja-JP" altLang="en-US" sz="2400" dirty="0"/>
              <a:t>」</a:t>
            </a:r>
            <a:endParaRPr lang="en-US" altLang="ja-JP" sz="2400" dirty="0"/>
          </a:p>
          <a:p>
            <a:pPr marL="0" indent="0">
              <a:buNone/>
            </a:pPr>
            <a:r>
              <a:rPr lang="ja-JP" altLang="en-US" sz="2400" dirty="0"/>
              <a:t>　　　</a:t>
            </a:r>
            <a:r>
              <a:rPr kumimoji="1" lang="ja-JP" altLang="en-US" sz="2400" dirty="0"/>
              <a:t>↓</a:t>
            </a:r>
            <a:endParaRPr kumimoji="1" lang="en-US" altLang="ja-JP" sz="2400" dirty="0"/>
          </a:p>
          <a:p>
            <a:pPr marL="0" indent="0">
              <a:buNone/>
            </a:pPr>
            <a:r>
              <a:rPr kumimoji="1" lang="ja-JP" altLang="en-US" sz="2400" dirty="0"/>
              <a:t>戦後　三木「（中国誕生を受け）自民党は画然と二つの流れに分かれた。</a:t>
            </a:r>
            <a:endParaRPr kumimoji="1" lang="en-US" altLang="ja-JP" sz="2400" dirty="0"/>
          </a:p>
          <a:p>
            <a:pPr marL="0" indent="0">
              <a:buNone/>
            </a:pPr>
            <a:r>
              <a:rPr lang="ja-JP" altLang="en-US" sz="2400" dirty="0"/>
              <a:t>イデオロギーを優先して、アカの中国とは付きあうなと主張するグループ</a:t>
            </a:r>
            <a:endParaRPr lang="en-US" altLang="ja-JP" sz="2400" dirty="0"/>
          </a:p>
          <a:p>
            <a:pPr marL="0" indent="0">
              <a:buNone/>
            </a:pPr>
            <a:r>
              <a:rPr lang="ja-JP" altLang="en-US" sz="2400" dirty="0"/>
              <a:t>と、</a:t>
            </a:r>
            <a:r>
              <a:rPr kumimoji="1" lang="ja-JP" altLang="en-US" sz="2400" dirty="0"/>
              <a:t>いくらアカの国でも、隣の大きい国とつきあわないわけにはいかない</a:t>
            </a:r>
            <a:endParaRPr kumimoji="1" lang="en-US" altLang="ja-JP" sz="2400" dirty="0"/>
          </a:p>
          <a:p>
            <a:pPr marL="0" indent="0">
              <a:buNone/>
            </a:pPr>
            <a:r>
              <a:rPr kumimoji="1" lang="ja-JP" altLang="en-US" sz="2400" dirty="0"/>
              <a:t>ではないかという暮らし優先グループに</a:t>
            </a:r>
            <a:r>
              <a:rPr kumimoji="1" lang="ja-JP" altLang="en-US" sz="2400" dirty="0" err="1"/>
              <a:t>で</a:t>
            </a:r>
            <a:r>
              <a:rPr kumimoji="1" lang="ja-JP" altLang="en-US" sz="2400" dirty="0"/>
              <a:t>ある」（佐高２０１３）</a:t>
            </a:r>
            <a:endParaRPr kumimoji="1" lang="en-US" altLang="ja-JP" sz="2400" dirty="0"/>
          </a:p>
          <a:p>
            <a:pPr marL="0" indent="0">
              <a:buNone/>
            </a:pPr>
            <a:r>
              <a:rPr lang="ja-JP" altLang="en-US" sz="2400" dirty="0"/>
              <a:t>　　　↓</a:t>
            </a:r>
            <a:endParaRPr kumimoji="1" lang="ja-JP" altLang="en-US" dirty="0"/>
          </a:p>
        </p:txBody>
      </p:sp>
      <p:sp>
        <p:nvSpPr>
          <p:cNvPr id="4" name="スライド番号プレースホルダー 3">
            <a:extLst>
              <a:ext uri="{FF2B5EF4-FFF2-40B4-BE49-F238E27FC236}">
                <a16:creationId xmlns:a16="http://schemas.microsoft.com/office/drawing/2014/main" id="{0EC84F87-E7C4-4EA4-93E7-91540464ED0C}"/>
              </a:ext>
            </a:extLst>
          </p:cNvPr>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1146650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09C2D4F-0491-42D5-B3CD-CF86B4E110E2}"/>
              </a:ext>
            </a:extLst>
          </p:cNvPr>
          <p:cNvSpPr>
            <a:spLocks noGrp="1"/>
          </p:cNvSpPr>
          <p:nvPr>
            <p:ph idx="1"/>
          </p:nvPr>
        </p:nvSpPr>
        <p:spPr>
          <a:xfrm>
            <a:off x="543098" y="648394"/>
            <a:ext cx="10806546" cy="5600006"/>
          </a:xfrm>
        </p:spPr>
        <p:txBody>
          <a:bodyPr>
            <a:normAutofit/>
          </a:bodyPr>
          <a:lstStyle/>
          <a:p>
            <a:pPr marL="0" indent="0">
              <a:buNone/>
            </a:pPr>
            <a:endParaRPr kumimoji="1" lang="en-US" altLang="ja-JP" sz="2400" dirty="0"/>
          </a:p>
          <a:p>
            <a:pPr marL="0" indent="0">
              <a:buNone/>
            </a:pPr>
            <a:r>
              <a:rPr kumimoji="1" lang="ja-JP" altLang="en-US" sz="2400" dirty="0"/>
              <a:t>三木・周恩来会談の実現（戦争賠償金請求の権利放棄）</a:t>
            </a:r>
            <a:endParaRPr kumimoji="1" lang="en-US" altLang="ja-JP" sz="2400" dirty="0"/>
          </a:p>
          <a:p>
            <a:pPr marL="0" indent="0">
              <a:buNone/>
            </a:pPr>
            <a:r>
              <a:rPr lang="ja-JP" altLang="en-US" sz="2400" dirty="0"/>
              <a:t>これがあったからこそ日中国交正常化ができたのではないかという意見</a:t>
            </a:r>
            <a:endParaRPr lang="en-US" altLang="ja-JP" sz="2400" dirty="0"/>
          </a:p>
          <a:p>
            <a:pPr marL="0" indent="0">
              <a:buNone/>
            </a:pPr>
            <a:r>
              <a:rPr lang="ja-JP" altLang="en-US" sz="2400" dirty="0"/>
              <a:t>ただ、この会談の詳細内容は不明</a:t>
            </a:r>
            <a:r>
              <a:rPr kumimoji="1" lang="ja-JP" altLang="en-US" sz="2400" dirty="0"/>
              <a:t>　</a:t>
            </a:r>
            <a:endParaRPr kumimoji="1" lang="en-US" altLang="ja-JP" sz="2400" dirty="0"/>
          </a:p>
          <a:p>
            <a:pPr marL="0" indent="0">
              <a:buNone/>
            </a:pPr>
            <a:r>
              <a:rPr kumimoji="1" lang="ja-JP" altLang="en-US" sz="2400" dirty="0"/>
              <a:t>　</a:t>
            </a:r>
            <a:r>
              <a:rPr kumimoji="1" lang="ja-JP" altLang="en-US" sz="4000" dirty="0"/>
              <a:t>↓</a:t>
            </a:r>
            <a:endParaRPr kumimoji="1" lang="en-US" altLang="ja-JP" sz="2400" dirty="0"/>
          </a:p>
          <a:p>
            <a:pPr marL="0" indent="0">
              <a:buNone/>
            </a:pPr>
            <a:endParaRPr lang="en-US" altLang="ja-JP" sz="2400" dirty="0"/>
          </a:p>
          <a:p>
            <a:pPr marL="0" indent="0">
              <a:buNone/>
            </a:pPr>
            <a:r>
              <a:rPr lang="ja-JP" altLang="en-US" sz="2400" dirty="0"/>
              <a:t>その後、自民党総裁選において日中問題を条件に田中角栄を支持</a:t>
            </a:r>
            <a:endParaRPr lang="en-US" altLang="ja-JP" sz="2400" dirty="0"/>
          </a:p>
          <a:p>
            <a:pPr marL="0" indent="0">
              <a:buNone/>
            </a:pPr>
            <a:r>
              <a:rPr kumimoji="1" lang="ja-JP" altLang="en-US" sz="2400" dirty="0"/>
              <a:t>「日中国交正常化の井戸を掘ったのは田中角栄ではなく三木武夫なのだ」</a:t>
            </a:r>
            <a:endParaRPr kumimoji="1" lang="en-US" altLang="ja-JP" sz="2400" dirty="0"/>
          </a:p>
          <a:p>
            <a:pPr marL="0" indent="0">
              <a:buNone/>
            </a:pPr>
            <a:r>
              <a:rPr lang="ja-JP" altLang="en-US" sz="2400" dirty="0"/>
              <a:t>「三木が井戸を掘り田中首相、大平外相が最初の水を飲んだ」（國弘）</a:t>
            </a:r>
            <a:endParaRPr lang="en-US" altLang="ja-JP" sz="2400" dirty="0"/>
          </a:p>
          <a:p>
            <a:pPr marL="0" indent="0">
              <a:buNone/>
            </a:pPr>
            <a:endParaRPr lang="en-US" altLang="ja-JP" sz="2400" dirty="0"/>
          </a:p>
          <a:p>
            <a:pPr marL="0" indent="0">
              <a:buNone/>
            </a:pPr>
            <a:r>
              <a:rPr lang="ja-JP" altLang="en-US" dirty="0"/>
              <a:t>　　　　　　　　　　　　　　　　　　</a:t>
            </a:r>
            <a:endParaRPr lang="en-US" altLang="ja-JP" dirty="0"/>
          </a:p>
          <a:p>
            <a:pPr marL="0" indent="0">
              <a:buNone/>
            </a:pPr>
            <a:endParaRPr kumimoji="1" lang="en-US" altLang="ja-JP" sz="2400" dirty="0"/>
          </a:p>
        </p:txBody>
      </p:sp>
      <p:sp>
        <p:nvSpPr>
          <p:cNvPr id="4" name="スライド番号プレースホルダー 3">
            <a:extLst>
              <a:ext uri="{FF2B5EF4-FFF2-40B4-BE49-F238E27FC236}">
                <a16:creationId xmlns:a16="http://schemas.microsoft.com/office/drawing/2014/main" id="{C994F828-D7DF-4315-9B46-820CE57C46DE}"/>
              </a:ext>
            </a:extLst>
          </p:cNvPr>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495553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C393159-93BE-470C-BD8F-4EC4A8C29327}"/>
              </a:ext>
            </a:extLst>
          </p:cNvPr>
          <p:cNvSpPr>
            <a:spLocks noGrp="1"/>
          </p:cNvSpPr>
          <p:nvPr>
            <p:ph idx="1"/>
          </p:nvPr>
        </p:nvSpPr>
        <p:spPr>
          <a:xfrm>
            <a:off x="737062" y="609600"/>
            <a:ext cx="10174778" cy="5638799"/>
          </a:xfrm>
        </p:spPr>
        <p:txBody>
          <a:bodyPr>
            <a:normAutofit/>
          </a:bodyPr>
          <a:lstStyle/>
          <a:p>
            <a:pPr marL="0" indent="0">
              <a:buNone/>
            </a:pPr>
            <a:r>
              <a:rPr kumimoji="1" lang="ja-JP" altLang="en-US" sz="3200" dirty="0"/>
              <a:t>一見、三木は</a:t>
            </a:r>
            <a:r>
              <a:rPr lang="ja-JP" altLang="en-US" sz="3200" dirty="0">
                <a:solidFill>
                  <a:srgbClr val="FFFF00"/>
                </a:solidFill>
              </a:rPr>
              <a:t>「親中派」</a:t>
            </a:r>
            <a:r>
              <a:rPr lang="ja-JP" altLang="en-US" sz="3200" dirty="0"/>
              <a:t>に</a:t>
            </a:r>
            <a:r>
              <a:rPr kumimoji="1" lang="ja-JP" altLang="en-US" sz="3200" dirty="0"/>
              <a:t>見える・・・</a:t>
            </a:r>
            <a:endParaRPr kumimoji="1" lang="en-US" altLang="ja-JP" sz="3200" dirty="0"/>
          </a:p>
          <a:p>
            <a:pPr marL="0" indent="0">
              <a:buNone/>
            </a:pPr>
            <a:endParaRPr kumimoji="1" lang="en-US" altLang="ja-JP" sz="3200" dirty="0"/>
          </a:p>
          <a:p>
            <a:pPr marL="0" indent="0">
              <a:buNone/>
            </a:pPr>
            <a:r>
              <a:rPr kumimoji="1" lang="ja-JP" altLang="en-US" sz="3200" dirty="0"/>
              <a:t>しかし三木は学生時代の米国留学、</a:t>
            </a:r>
            <a:endParaRPr kumimoji="1" lang="en-US" altLang="ja-JP" sz="3200" dirty="0"/>
          </a:p>
          <a:p>
            <a:pPr marL="0" indent="0">
              <a:buNone/>
            </a:pPr>
            <a:r>
              <a:rPr kumimoji="1" lang="ja-JP" altLang="en-US" sz="3200" dirty="0"/>
              <a:t>三木</a:t>
            </a:r>
            <a:r>
              <a:rPr lang="ja-JP" altLang="en-US" sz="3200" dirty="0"/>
              <a:t>・フォード会談</a:t>
            </a:r>
            <a:r>
              <a:rPr kumimoji="1" lang="ja-JP" altLang="en-US" sz="3200" dirty="0"/>
              <a:t>から、</a:t>
            </a:r>
            <a:r>
              <a:rPr kumimoji="1" lang="ja-JP" altLang="en-US" sz="3200" dirty="0">
                <a:solidFill>
                  <a:srgbClr val="FFFF00"/>
                </a:solidFill>
              </a:rPr>
              <a:t>「親米」</a:t>
            </a:r>
            <a:r>
              <a:rPr kumimoji="1" lang="ja-JP" altLang="en-US" sz="3200" dirty="0"/>
              <a:t>という側面もあ</a:t>
            </a:r>
            <a:r>
              <a:rPr lang="ja-JP" altLang="en-US" sz="3200" dirty="0"/>
              <a:t>る。</a:t>
            </a:r>
            <a:endParaRPr lang="en-US" altLang="ja-JP" sz="3200" dirty="0"/>
          </a:p>
          <a:p>
            <a:pPr marL="0" indent="0">
              <a:buNone/>
            </a:pPr>
            <a:endParaRPr lang="en-US" altLang="ja-JP" sz="3200" dirty="0"/>
          </a:p>
          <a:p>
            <a:pPr marL="0" indent="0">
              <a:buNone/>
            </a:pPr>
            <a:r>
              <a:rPr lang="ja-JP" altLang="en-US" sz="3200" dirty="0"/>
              <a:t>つまり、三木はイデオロギーにとらわれず、国や国民にとって良い選択を選んでいた。</a:t>
            </a:r>
            <a:endParaRPr lang="en-US" altLang="ja-JP" sz="3200" dirty="0"/>
          </a:p>
        </p:txBody>
      </p:sp>
      <p:sp>
        <p:nvSpPr>
          <p:cNvPr id="4" name="スライド番号プレースホルダー 3">
            <a:extLst>
              <a:ext uri="{FF2B5EF4-FFF2-40B4-BE49-F238E27FC236}">
                <a16:creationId xmlns:a16="http://schemas.microsoft.com/office/drawing/2014/main" id="{8D0C1307-2EDC-4098-B743-4D822E5993CC}"/>
              </a:ext>
            </a:extLst>
          </p:cNvPr>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358194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940873-1DB5-4DAB-850A-B3F4A0163F48}"/>
              </a:ext>
            </a:extLst>
          </p:cNvPr>
          <p:cNvSpPr>
            <a:spLocks noGrp="1"/>
          </p:cNvSpPr>
          <p:nvPr>
            <p:ph type="title"/>
          </p:nvPr>
        </p:nvSpPr>
        <p:spPr/>
        <p:txBody>
          <a:bodyPr/>
          <a:lstStyle/>
          <a:p>
            <a:r>
              <a:rPr kumimoji="1" lang="ja-JP" altLang="en-US" dirty="0"/>
              <a:t>②まとめ</a:t>
            </a:r>
          </a:p>
        </p:txBody>
      </p:sp>
      <p:sp>
        <p:nvSpPr>
          <p:cNvPr id="3" name="コンテンツ プレースホルダー 2">
            <a:extLst>
              <a:ext uri="{FF2B5EF4-FFF2-40B4-BE49-F238E27FC236}">
                <a16:creationId xmlns:a16="http://schemas.microsoft.com/office/drawing/2014/main" id="{F7A0F119-6622-46E3-9058-9BFF827DDD70}"/>
              </a:ext>
            </a:extLst>
          </p:cNvPr>
          <p:cNvSpPr>
            <a:spLocks noGrp="1"/>
          </p:cNvSpPr>
          <p:nvPr>
            <p:ph idx="1"/>
          </p:nvPr>
        </p:nvSpPr>
        <p:spPr>
          <a:xfrm>
            <a:off x="1103312" y="1524000"/>
            <a:ext cx="8946541" cy="4724399"/>
          </a:xfrm>
        </p:spPr>
        <p:txBody>
          <a:bodyPr/>
          <a:lstStyle/>
          <a:p>
            <a:pPr marL="0" indent="0">
              <a:buNone/>
            </a:pPr>
            <a:endParaRPr lang="en-US" altLang="ja-JP" sz="3200" dirty="0"/>
          </a:p>
          <a:p>
            <a:pPr marL="0" indent="0">
              <a:buNone/>
            </a:pPr>
            <a:r>
              <a:rPr kumimoji="1" lang="ja-JP" altLang="en-US" sz="3200" dirty="0"/>
              <a:t>イデオロギー</a:t>
            </a:r>
            <a:r>
              <a:rPr kumimoji="1" lang="ja-JP" altLang="en-US" sz="4400" dirty="0"/>
              <a:t>　</a:t>
            </a:r>
            <a:r>
              <a:rPr kumimoji="1" lang="en-US" altLang="ja-JP" sz="4400" dirty="0"/>
              <a:t>&lt;</a:t>
            </a:r>
            <a:r>
              <a:rPr kumimoji="1" lang="ja-JP" altLang="en-US" sz="4400" dirty="0"/>
              <a:t>　</a:t>
            </a:r>
            <a:r>
              <a:rPr kumimoji="1" lang="ja-JP" altLang="en-US" sz="3200" dirty="0"/>
              <a:t>国益優先</a:t>
            </a:r>
            <a:endParaRPr kumimoji="1" lang="en-US" altLang="ja-JP" sz="3200" dirty="0"/>
          </a:p>
          <a:p>
            <a:pPr marL="0" indent="0">
              <a:buNone/>
            </a:pPr>
            <a:endParaRPr lang="en-US" altLang="ja-JP" sz="3200" dirty="0"/>
          </a:p>
          <a:p>
            <a:pPr marL="0" indent="0">
              <a:buNone/>
            </a:pPr>
            <a:r>
              <a:rPr kumimoji="1" lang="ja-JP" altLang="en-US" sz="3200" dirty="0"/>
              <a:t>親中派と思われがちだが親米派の側面もある</a:t>
            </a:r>
            <a:endParaRPr kumimoji="1" lang="en-US" altLang="ja-JP" sz="3200" dirty="0"/>
          </a:p>
          <a:p>
            <a:pPr marL="0" indent="0">
              <a:buNone/>
            </a:pPr>
            <a:endParaRPr lang="en-US" altLang="ja-JP" sz="2400" dirty="0"/>
          </a:p>
          <a:p>
            <a:pPr marL="0" indent="0">
              <a:buNone/>
            </a:pPr>
            <a:r>
              <a:rPr lang="ja-JP" altLang="en-US" sz="2400" dirty="0"/>
              <a:t>三木「フォード大統領とならば、なんでも話し合える仲だ」</a:t>
            </a:r>
            <a:endParaRPr kumimoji="1" lang="en-US" altLang="ja-JP" sz="2400"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1208B11B-A849-4954-8D5C-4A6E67722E40}"/>
              </a:ext>
            </a:extLst>
          </p:cNvPr>
          <p:cNvSpPr>
            <a:spLocks noGrp="1"/>
          </p:cNvSpPr>
          <p:nvPr>
            <p:ph type="sldNum" sz="quarter" idx="12"/>
          </p:nvPr>
        </p:nvSpPr>
        <p:spPr/>
        <p:txBody>
          <a:bodyPr/>
          <a:lstStyle/>
          <a:p>
            <a:fld id="{D57F1E4F-1CFF-5643-939E-02111984F565}" type="slidenum">
              <a:rPr lang="en-US" smtClean="0"/>
              <a:t>27</a:t>
            </a:fld>
            <a:endParaRPr lang="en-US" dirty="0"/>
          </a:p>
        </p:txBody>
      </p:sp>
    </p:spTree>
    <p:extLst>
      <p:ext uri="{BB962C8B-B14F-4D97-AF65-F5344CB8AC3E}">
        <p14:creationId xmlns:p14="http://schemas.microsoft.com/office/powerpoint/2010/main" val="808296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139BBC-46C0-4ABB-A7E5-016BD4F88691}"/>
              </a:ext>
            </a:extLst>
          </p:cNvPr>
          <p:cNvSpPr>
            <a:spLocks noGrp="1"/>
          </p:cNvSpPr>
          <p:nvPr>
            <p:ph type="title"/>
          </p:nvPr>
        </p:nvSpPr>
        <p:spPr>
          <a:xfrm>
            <a:off x="646111" y="452718"/>
            <a:ext cx="9404723" cy="694438"/>
          </a:xfrm>
        </p:spPr>
        <p:txBody>
          <a:bodyPr/>
          <a:lstStyle/>
          <a:p>
            <a:r>
              <a:rPr kumimoji="1" lang="ja-JP" altLang="en-US" sz="3600" dirty="0"/>
              <a:t>３－３</a:t>
            </a:r>
            <a:r>
              <a:rPr lang="ja-JP" altLang="en-US" sz="3600" dirty="0"/>
              <a:t>　マスコミに対する意識とその根源</a:t>
            </a:r>
            <a:endParaRPr kumimoji="1" lang="ja-JP" altLang="en-US" sz="3600" dirty="0"/>
          </a:p>
        </p:txBody>
      </p:sp>
      <p:sp>
        <p:nvSpPr>
          <p:cNvPr id="3" name="コンテンツ プレースホルダー 2">
            <a:extLst>
              <a:ext uri="{FF2B5EF4-FFF2-40B4-BE49-F238E27FC236}">
                <a16:creationId xmlns:a16="http://schemas.microsoft.com/office/drawing/2014/main" id="{6CE52C46-5A29-4D49-A456-ED6DBFEE1D92}"/>
              </a:ext>
            </a:extLst>
          </p:cNvPr>
          <p:cNvSpPr>
            <a:spLocks noGrp="1"/>
          </p:cNvSpPr>
          <p:nvPr>
            <p:ph idx="1"/>
          </p:nvPr>
        </p:nvSpPr>
        <p:spPr>
          <a:xfrm>
            <a:off x="364638" y="1141614"/>
            <a:ext cx="10866214" cy="5101244"/>
          </a:xfrm>
        </p:spPr>
        <p:txBody>
          <a:bodyPr>
            <a:normAutofit lnSpcReduction="10000"/>
          </a:bodyPr>
          <a:lstStyle/>
          <a:p>
            <a:pPr marL="0" indent="0">
              <a:buNone/>
            </a:pPr>
            <a:endParaRPr lang="en-US" altLang="ja-JP" sz="2400" dirty="0"/>
          </a:p>
          <a:p>
            <a:pPr marL="0" indent="0">
              <a:buNone/>
            </a:pPr>
            <a:r>
              <a:rPr lang="ja-JP" altLang="en-US" sz="2400" dirty="0"/>
              <a:t>三木は党内勢力は弱かったけれども、</a:t>
            </a:r>
            <a:r>
              <a:rPr lang="ja-JP" altLang="en-US" sz="2400" dirty="0">
                <a:solidFill>
                  <a:srgbClr val="FFFF00"/>
                </a:solidFill>
              </a:rPr>
              <a:t>マスメディアを</a:t>
            </a:r>
            <a:r>
              <a:rPr lang="ja-JP" altLang="en-US" sz="2400" dirty="0"/>
              <a:t>武器とした。</a:t>
            </a:r>
            <a:endParaRPr lang="en-US" altLang="ja-JP" sz="2400" dirty="0"/>
          </a:p>
          <a:p>
            <a:pPr marL="0" indent="0">
              <a:buNone/>
            </a:pPr>
            <a:r>
              <a:rPr lang="ja-JP" altLang="en-US" sz="2400" dirty="0"/>
              <a:t>だから三木は小派閥でもメディアを通して、国民の支持を得たことによって</a:t>
            </a:r>
            <a:endParaRPr lang="en-US" altLang="ja-JP" sz="2400" dirty="0"/>
          </a:p>
          <a:p>
            <a:pPr marL="0" indent="0">
              <a:buNone/>
            </a:pPr>
            <a:r>
              <a:rPr kumimoji="1" lang="ja-JP" altLang="en-US" sz="2400" dirty="0"/>
              <a:t>自民党内の「三木おろし」に耐えた。</a:t>
            </a:r>
            <a:endParaRPr kumimoji="1" lang="en-US" altLang="ja-JP" sz="2400" dirty="0"/>
          </a:p>
          <a:p>
            <a:pPr marL="0" indent="0">
              <a:buNone/>
            </a:pPr>
            <a:r>
              <a:rPr lang="ja-JP" altLang="en-US" sz="2400" dirty="0"/>
              <a:t>　　＝</a:t>
            </a:r>
            <a:endParaRPr lang="en-US" altLang="ja-JP" sz="2400" dirty="0"/>
          </a:p>
          <a:p>
            <a:pPr marL="0" indent="0">
              <a:buNone/>
            </a:pPr>
            <a:r>
              <a:rPr lang="ja-JP" altLang="en-US" sz="2400" dirty="0"/>
              <a:t>三木はマスコミを重要視</a:t>
            </a:r>
            <a:endParaRPr lang="en-US" altLang="ja-JP" sz="2400" dirty="0"/>
          </a:p>
          <a:p>
            <a:pPr marL="0" indent="0">
              <a:buNone/>
            </a:pPr>
            <a:r>
              <a:rPr lang="ja-JP" altLang="en-US" sz="2400" dirty="0"/>
              <a:t>「演説会をテレビ討論会に変えてはどうか、国民に立候補の政策を訴えるためにテレビの電波は利用できないか～」</a:t>
            </a:r>
            <a:endParaRPr lang="en-US" altLang="ja-JP" sz="2400" dirty="0"/>
          </a:p>
          <a:p>
            <a:pPr marL="0" indent="0">
              <a:buNone/>
            </a:pPr>
            <a:r>
              <a:rPr lang="ja-JP" altLang="en-US" sz="2400" dirty="0"/>
              <a:t>「新聞記者たちにも電話をかけ相談しまくった」</a:t>
            </a:r>
            <a:endParaRPr lang="en-US" altLang="ja-JP" sz="2400" dirty="0"/>
          </a:p>
          <a:p>
            <a:pPr marL="0" indent="0">
              <a:buNone/>
            </a:pPr>
            <a:r>
              <a:rPr lang="ja-JP" altLang="en-US" sz="2400" dirty="0"/>
              <a:t>「新聞は世論の鏡」</a:t>
            </a:r>
            <a:endParaRPr lang="en-US" altLang="ja-JP" sz="2400" dirty="0"/>
          </a:p>
          <a:p>
            <a:pPr marL="0" indent="0">
              <a:buNone/>
            </a:pPr>
            <a:r>
              <a:rPr lang="ja-JP" altLang="en-US" sz="2400" dirty="0"/>
              <a:t>　　↓</a:t>
            </a:r>
            <a:endParaRPr lang="en-US" altLang="ja-JP" sz="2400" dirty="0"/>
          </a:p>
          <a:p>
            <a:pPr marL="0" indent="0">
              <a:buNone/>
            </a:pPr>
            <a:endParaRPr lang="en-US" altLang="ja-JP" dirty="0"/>
          </a:p>
        </p:txBody>
      </p:sp>
      <p:sp>
        <p:nvSpPr>
          <p:cNvPr id="4" name="スライド番号プレースホルダー 3">
            <a:extLst>
              <a:ext uri="{FF2B5EF4-FFF2-40B4-BE49-F238E27FC236}">
                <a16:creationId xmlns:a16="http://schemas.microsoft.com/office/drawing/2014/main" id="{A2AD6F79-5E46-4CDA-B5AE-E939CB0366D0}"/>
              </a:ext>
            </a:extLst>
          </p:cNvPr>
          <p:cNvSpPr>
            <a:spLocks noGrp="1"/>
          </p:cNvSpPr>
          <p:nvPr>
            <p:ph type="sldNum" sz="quarter" idx="12"/>
          </p:nvPr>
        </p:nvSpPr>
        <p:spPr/>
        <p:txBody>
          <a:bodyPr/>
          <a:lstStyle/>
          <a:p>
            <a:fld id="{D57F1E4F-1CFF-5643-939E-02111984F565}" type="slidenum">
              <a:rPr lang="en-US" smtClean="0"/>
              <a:t>28</a:t>
            </a:fld>
            <a:endParaRPr lang="en-US" dirty="0"/>
          </a:p>
        </p:txBody>
      </p:sp>
    </p:spTree>
    <p:extLst>
      <p:ext uri="{BB962C8B-B14F-4D97-AF65-F5344CB8AC3E}">
        <p14:creationId xmlns:p14="http://schemas.microsoft.com/office/powerpoint/2010/main" val="2831929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070A785-79A1-42AD-B126-5E5751B27085}"/>
              </a:ext>
            </a:extLst>
          </p:cNvPr>
          <p:cNvSpPr>
            <a:spLocks noGrp="1"/>
          </p:cNvSpPr>
          <p:nvPr>
            <p:ph type="sldNum" sz="quarter" idx="12"/>
          </p:nvPr>
        </p:nvSpPr>
        <p:spPr/>
        <p:txBody>
          <a:bodyPr/>
          <a:lstStyle/>
          <a:p>
            <a:fld id="{D57F1E4F-1CFF-5643-939E-02111984F565}" type="slidenum">
              <a:rPr lang="en-US" smtClean="0"/>
              <a:t>29</a:t>
            </a:fld>
            <a:endParaRPr lang="en-US" dirty="0"/>
          </a:p>
        </p:txBody>
      </p:sp>
      <p:sp>
        <p:nvSpPr>
          <p:cNvPr id="6" name="タイトル 1">
            <a:extLst>
              <a:ext uri="{FF2B5EF4-FFF2-40B4-BE49-F238E27FC236}">
                <a16:creationId xmlns:a16="http://schemas.microsoft.com/office/drawing/2014/main" id="{8C6356F7-5726-40E4-BBD8-665E877137E3}"/>
              </a:ext>
            </a:extLst>
          </p:cNvPr>
          <p:cNvSpPr>
            <a:spLocks noGrp="1"/>
          </p:cNvSpPr>
          <p:nvPr>
            <p:ph idx="1"/>
          </p:nvPr>
        </p:nvSpPr>
        <p:spPr>
          <a:xfrm>
            <a:off x="487680" y="-249382"/>
            <a:ext cx="9562173" cy="6966066"/>
          </a:xfrm>
        </p:spPr>
        <p:txBody>
          <a:bodyPr>
            <a:normAutofit/>
          </a:bodyPr>
          <a:lstStyle/>
          <a:p>
            <a:pPr marL="0" indent="0">
              <a:buNone/>
            </a:pPr>
            <a:endParaRPr lang="en-US" altLang="ja-JP" dirty="0"/>
          </a:p>
          <a:p>
            <a:pPr marL="0" indent="0">
              <a:buNone/>
            </a:pPr>
            <a:endParaRPr lang="en-US" altLang="ja-JP" sz="3200" dirty="0"/>
          </a:p>
          <a:p>
            <a:pPr marL="0" indent="0">
              <a:buNone/>
            </a:pPr>
            <a:r>
              <a:rPr lang="ja-JP" altLang="en-US" sz="3200" dirty="0"/>
              <a:t>三木はマスコミを重要視</a:t>
            </a:r>
            <a:endParaRPr lang="en-US" altLang="ja-JP" sz="3200" dirty="0"/>
          </a:p>
          <a:p>
            <a:pPr marL="0" indent="0">
              <a:buNone/>
            </a:pPr>
            <a:endParaRPr lang="en-US" altLang="ja-JP" sz="2800" dirty="0"/>
          </a:p>
          <a:p>
            <a:pPr marL="0" indent="0">
              <a:buNone/>
            </a:pPr>
            <a:r>
              <a:rPr lang="ja-JP" altLang="en-US" sz="2800" dirty="0"/>
              <a:t>「演説会をテレビ討論会に変えてはどうか、</a:t>
            </a:r>
            <a:endParaRPr lang="en-US" altLang="ja-JP" sz="2800" dirty="0"/>
          </a:p>
          <a:p>
            <a:pPr marL="0" indent="0">
              <a:buNone/>
            </a:pPr>
            <a:r>
              <a:rPr lang="ja-JP" altLang="en-US" sz="2800" dirty="0"/>
              <a:t>国民に立候補の政策を訴えるためにテレビの電波は</a:t>
            </a:r>
            <a:endParaRPr lang="en-US" altLang="ja-JP" sz="2800" dirty="0"/>
          </a:p>
          <a:p>
            <a:pPr marL="0" indent="0">
              <a:buNone/>
            </a:pPr>
            <a:r>
              <a:rPr lang="ja-JP" altLang="en-US" sz="2800" dirty="0"/>
              <a:t>利用できないか～」</a:t>
            </a:r>
            <a:endParaRPr lang="en-US" altLang="ja-JP" sz="2800" dirty="0"/>
          </a:p>
          <a:p>
            <a:pPr marL="0" indent="0">
              <a:buNone/>
            </a:pPr>
            <a:endParaRPr lang="en-US" altLang="ja-JP" sz="2800" dirty="0"/>
          </a:p>
          <a:p>
            <a:pPr marL="0" indent="0">
              <a:buNone/>
            </a:pPr>
            <a:r>
              <a:rPr lang="ja-JP" altLang="en-US" sz="2800" dirty="0"/>
              <a:t>「新聞記者たちにも電話をかけ相談しまくった」</a:t>
            </a:r>
            <a:endParaRPr lang="en-US" altLang="ja-JP" sz="2800" dirty="0"/>
          </a:p>
          <a:p>
            <a:pPr marL="0" indent="0">
              <a:buNone/>
            </a:pPr>
            <a:endParaRPr lang="en-US" altLang="ja-JP" sz="2800" dirty="0"/>
          </a:p>
          <a:p>
            <a:pPr marL="0" indent="0">
              <a:buNone/>
            </a:pPr>
            <a:r>
              <a:rPr lang="ja-JP" altLang="en-US" sz="2800" dirty="0"/>
              <a:t>「</a:t>
            </a:r>
            <a:r>
              <a:rPr lang="ja-JP" altLang="en-US" sz="2800" dirty="0">
                <a:solidFill>
                  <a:srgbClr val="FFFF00"/>
                </a:solidFill>
              </a:rPr>
              <a:t>新聞は世論の鏡</a:t>
            </a:r>
            <a:r>
              <a:rPr lang="ja-JP" altLang="en-US" sz="2800" dirty="0"/>
              <a:t>」</a:t>
            </a:r>
            <a:endParaRPr lang="en-US" altLang="ja-JP" sz="2800" dirty="0"/>
          </a:p>
          <a:p>
            <a:pPr marL="0" indent="0">
              <a:buNone/>
            </a:pPr>
            <a:r>
              <a:rPr lang="ja-JP" altLang="en-US" sz="2800" dirty="0"/>
              <a:t>　　↓</a:t>
            </a:r>
            <a:endParaRPr lang="en-US" altLang="ja-JP" sz="2800" dirty="0"/>
          </a:p>
          <a:p>
            <a:pPr marL="0" indent="0">
              <a:buNone/>
            </a:pPr>
            <a:endParaRPr kumimoji="1" lang="ja-JP" altLang="en-US" dirty="0"/>
          </a:p>
        </p:txBody>
      </p:sp>
    </p:spTree>
    <p:extLst>
      <p:ext uri="{BB962C8B-B14F-4D97-AF65-F5344CB8AC3E}">
        <p14:creationId xmlns:p14="http://schemas.microsoft.com/office/powerpoint/2010/main" val="4146877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1BF5261-37B6-462A-A033-AF2D19CB0DFF}"/>
              </a:ext>
            </a:extLst>
          </p:cNvPr>
          <p:cNvSpPr>
            <a:spLocks noGrp="1"/>
          </p:cNvSpPr>
          <p:nvPr>
            <p:ph idx="1"/>
          </p:nvPr>
        </p:nvSpPr>
        <p:spPr>
          <a:xfrm>
            <a:off x="315884" y="410096"/>
            <a:ext cx="11133512" cy="5838304"/>
          </a:xfrm>
        </p:spPr>
        <p:txBody>
          <a:bodyPr>
            <a:normAutofit/>
          </a:bodyPr>
          <a:lstStyle/>
          <a:p>
            <a:pPr marL="0" indent="0">
              <a:buNone/>
            </a:pPr>
            <a:r>
              <a:rPr lang="ja-JP" altLang="en-US" sz="3600" dirty="0"/>
              <a:t>大きな目的</a:t>
            </a:r>
            <a:endParaRPr lang="en-US" altLang="ja-JP" sz="3600" dirty="0"/>
          </a:p>
          <a:p>
            <a:pPr marL="0" indent="0">
              <a:buNone/>
            </a:pPr>
            <a:endParaRPr lang="en-US" altLang="ja-JP" sz="3600" dirty="0"/>
          </a:p>
          <a:p>
            <a:pPr marL="0" indent="0">
              <a:buNone/>
            </a:pPr>
            <a:r>
              <a:rPr lang="ja-JP" altLang="en-US" sz="4400" dirty="0"/>
              <a:t>　政策や主張の裏側にある根源を</a:t>
            </a:r>
            <a:endParaRPr lang="en-US" altLang="ja-JP" sz="4400" dirty="0"/>
          </a:p>
          <a:p>
            <a:pPr marL="0" indent="0">
              <a:buNone/>
            </a:pPr>
            <a:r>
              <a:rPr lang="ja-JP" altLang="en-US" sz="4400" dirty="0"/>
              <a:t>　探ることで真の政策目的を見極める</a:t>
            </a:r>
            <a:endParaRPr lang="en-US" altLang="ja-JP" sz="4400" dirty="0"/>
          </a:p>
          <a:p>
            <a:pPr marL="0" indent="0">
              <a:buNone/>
            </a:pPr>
            <a:r>
              <a:rPr kumimoji="1" lang="ja-JP" altLang="en-US" sz="4400" dirty="0"/>
              <a:t>　（例：憲法改正など）</a:t>
            </a:r>
          </a:p>
        </p:txBody>
      </p:sp>
      <p:sp>
        <p:nvSpPr>
          <p:cNvPr id="4" name="スライド番号プレースホルダー 3">
            <a:extLst>
              <a:ext uri="{FF2B5EF4-FFF2-40B4-BE49-F238E27FC236}">
                <a16:creationId xmlns:a16="http://schemas.microsoft.com/office/drawing/2014/main" id="{E69003E7-2A94-4E52-B156-43B27E593784}"/>
              </a:ext>
            </a:extLst>
          </p:cNvPr>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685840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9BDF0FE-405C-4C7A-92F8-1DA5714380C7}"/>
              </a:ext>
            </a:extLst>
          </p:cNvPr>
          <p:cNvSpPr>
            <a:spLocks noGrp="1"/>
          </p:cNvSpPr>
          <p:nvPr>
            <p:ph idx="1"/>
          </p:nvPr>
        </p:nvSpPr>
        <p:spPr>
          <a:xfrm>
            <a:off x="577812" y="583422"/>
            <a:ext cx="10995238" cy="5664978"/>
          </a:xfrm>
        </p:spPr>
        <p:txBody>
          <a:bodyPr>
            <a:normAutofit/>
          </a:bodyPr>
          <a:lstStyle/>
          <a:p>
            <a:pPr marL="0" indent="0">
              <a:buNone/>
            </a:pPr>
            <a:r>
              <a:rPr kumimoji="1" lang="ja-JP" altLang="en-US" sz="2400" dirty="0"/>
              <a:t>なぜマスコミを重要視するようになったのか？</a:t>
            </a:r>
            <a:endParaRPr kumimoji="1" lang="en-US" altLang="ja-JP" sz="2400" dirty="0"/>
          </a:p>
          <a:p>
            <a:pPr marL="0" indent="0">
              <a:buNone/>
            </a:pPr>
            <a:r>
              <a:rPr lang="ja-JP" altLang="en-US" sz="2400" dirty="0"/>
              <a:t>　　↓</a:t>
            </a:r>
            <a:endParaRPr lang="en-US" altLang="ja-JP" sz="2400" dirty="0"/>
          </a:p>
          <a:p>
            <a:pPr marL="0" indent="0">
              <a:buNone/>
            </a:pPr>
            <a:r>
              <a:rPr lang="ja-JP" altLang="en-US" sz="2400" dirty="0"/>
              <a:t>明大雄弁部時代の海外遊説と米国留学</a:t>
            </a:r>
            <a:endParaRPr lang="en-US" altLang="ja-JP" sz="2400" dirty="0"/>
          </a:p>
          <a:p>
            <a:pPr marL="0" indent="0">
              <a:buNone/>
            </a:pPr>
            <a:endParaRPr lang="en-US" altLang="ja-JP" sz="2400" dirty="0"/>
          </a:p>
          <a:p>
            <a:pPr marL="0" indent="0">
              <a:buNone/>
            </a:pPr>
            <a:r>
              <a:rPr lang="ja-JP" altLang="en-US" sz="2400" dirty="0"/>
              <a:t>この時、三木は</a:t>
            </a:r>
            <a:r>
              <a:rPr lang="ja-JP" altLang="en-US" sz="2400" dirty="0">
                <a:solidFill>
                  <a:srgbClr val="FFFF00"/>
                </a:solidFill>
              </a:rPr>
              <a:t>万朝報社海外特派記者</a:t>
            </a:r>
            <a:r>
              <a:rPr lang="ja-JP" altLang="en-US" sz="2400" dirty="0"/>
              <a:t>として、記事を送る代わりに援助を受けていた。</a:t>
            </a:r>
            <a:endParaRPr lang="en-US" altLang="ja-JP" sz="2400" dirty="0"/>
          </a:p>
          <a:p>
            <a:pPr marL="0" indent="0">
              <a:buNone/>
            </a:pPr>
            <a:r>
              <a:rPr lang="ja-JP" altLang="en-US" sz="2400" dirty="0"/>
              <a:t>また米国では徳島毎日新聞社の特派記者として活躍。オリンピックの取材</a:t>
            </a:r>
            <a:endParaRPr lang="en-US" altLang="ja-JP" sz="2400" dirty="0"/>
          </a:p>
          <a:p>
            <a:pPr marL="0" indent="0">
              <a:buNone/>
            </a:pPr>
            <a:endParaRPr lang="en-US" altLang="ja-JP" sz="2400" dirty="0"/>
          </a:p>
          <a:p>
            <a:pPr marL="0" indent="0">
              <a:buNone/>
            </a:pPr>
            <a:r>
              <a:rPr lang="ja-JP" altLang="en-US" sz="2400" dirty="0"/>
              <a:t>＝三木は記事を書くことによって</a:t>
            </a:r>
            <a:r>
              <a:rPr lang="ja-JP" altLang="en-US" sz="2400" dirty="0">
                <a:solidFill>
                  <a:srgbClr val="FFFF00"/>
                </a:solidFill>
              </a:rPr>
              <a:t>マスコミ、メディアの影響力、重要性</a:t>
            </a:r>
            <a:r>
              <a:rPr lang="ja-JP" altLang="en-US" sz="2400" dirty="0"/>
              <a:t>を感じ</a:t>
            </a:r>
            <a:endParaRPr lang="en-US" altLang="ja-JP" sz="2400" dirty="0"/>
          </a:p>
          <a:p>
            <a:pPr marL="0" indent="0">
              <a:buNone/>
            </a:pPr>
            <a:r>
              <a:rPr lang="ja-JP" altLang="en-US" sz="2400" dirty="0"/>
              <a:t>取っていたのではないか</a:t>
            </a:r>
            <a:endParaRPr lang="en-US" altLang="ja-JP" sz="2400" dirty="0"/>
          </a:p>
          <a:p>
            <a:pPr marL="0" indent="0">
              <a:buNone/>
            </a:pPr>
            <a:endParaRPr kumimoji="1"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B55B870A-BC84-442B-95DF-23DF7B53E5AA}"/>
              </a:ext>
            </a:extLst>
          </p:cNvPr>
          <p:cNvSpPr>
            <a:spLocks noGrp="1"/>
          </p:cNvSpPr>
          <p:nvPr>
            <p:ph type="sldNum" sz="quarter" idx="12"/>
          </p:nvPr>
        </p:nvSpPr>
        <p:spPr/>
        <p:txBody>
          <a:bodyPr/>
          <a:lstStyle/>
          <a:p>
            <a:fld id="{D57F1E4F-1CFF-5643-939E-02111984F565}" type="slidenum">
              <a:rPr lang="en-US" smtClean="0"/>
              <a:t>30</a:t>
            </a:fld>
            <a:endParaRPr lang="en-US" dirty="0"/>
          </a:p>
        </p:txBody>
      </p:sp>
    </p:spTree>
    <p:extLst>
      <p:ext uri="{BB962C8B-B14F-4D97-AF65-F5344CB8AC3E}">
        <p14:creationId xmlns:p14="http://schemas.microsoft.com/office/powerpoint/2010/main" val="2348027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A477B71-16B4-4630-B784-7B3DB359326F}"/>
              </a:ext>
            </a:extLst>
          </p:cNvPr>
          <p:cNvSpPr>
            <a:spLocks noGrp="1"/>
          </p:cNvSpPr>
          <p:nvPr>
            <p:ph idx="1"/>
          </p:nvPr>
        </p:nvSpPr>
        <p:spPr>
          <a:xfrm>
            <a:off x="953670" y="824644"/>
            <a:ext cx="10103278" cy="5423756"/>
          </a:xfrm>
        </p:spPr>
        <p:txBody>
          <a:bodyPr/>
          <a:lstStyle/>
          <a:p>
            <a:pPr marL="0" indent="0">
              <a:buNone/>
            </a:pPr>
            <a:r>
              <a:rPr kumimoji="1" lang="ja-JP" altLang="en-US" sz="3200" dirty="0"/>
              <a:t>三木は秘書官に元讀賣新聞自民党担当などを務めた</a:t>
            </a:r>
            <a:endParaRPr kumimoji="1" lang="en-US" altLang="ja-JP" sz="3200" dirty="0"/>
          </a:p>
          <a:p>
            <a:pPr marL="0" indent="0">
              <a:buNone/>
            </a:pPr>
            <a:r>
              <a:rPr kumimoji="1" lang="ja-JP" altLang="en-US" sz="3200" dirty="0"/>
              <a:t>中村慶一郎氏を登用</a:t>
            </a:r>
            <a:endParaRPr kumimoji="1" lang="en-US" altLang="ja-JP" sz="3200" dirty="0"/>
          </a:p>
          <a:p>
            <a:pPr marL="0" indent="0">
              <a:buNone/>
            </a:pPr>
            <a:endParaRPr lang="en-US" altLang="ja-JP" sz="3200" dirty="0"/>
          </a:p>
          <a:p>
            <a:pPr marL="0" indent="0">
              <a:buNone/>
            </a:pPr>
            <a:r>
              <a:rPr lang="ja-JP" altLang="en-US" sz="3200" dirty="0"/>
              <a:t>中村慶一郎１９８１</a:t>
            </a:r>
            <a:endParaRPr lang="en-US" altLang="ja-JP" sz="3200" dirty="0"/>
          </a:p>
          <a:p>
            <a:pPr marL="0" indent="0">
              <a:buNone/>
            </a:pPr>
            <a:r>
              <a:rPr lang="en-US" altLang="ja-JP" sz="3200" dirty="0"/>
              <a:t>『</a:t>
            </a:r>
            <a:r>
              <a:rPr lang="ja-JP" altLang="en-US" sz="3200" dirty="0"/>
              <a:t>三木政権・７４７日戦後保守政治の曲がり角</a:t>
            </a:r>
            <a:r>
              <a:rPr lang="en-US" altLang="ja-JP" sz="3200" dirty="0"/>
              <a:t>』</a:t>
            </a:r>
          </a:p>
          <a:p>
            <a:pPr marL="0" indent="0">
              <a:buNone/>
            </a:pPr>
            <a:r>
              <a:rPr lang="ja-JP" altLang="en-US" sz="3200" dirty="0"/>
              <a:t>Ｐ１１１、２５２</a:t>
            </a:r>
            <a:endParaRPr kumimoji="1" lang="ja-JP" altLang="en-US" dirty="0"/>
          </a:p>
        </p:txBody>
      </p:sp>
      <p:sp>
        <p:nvSpPr>
          <p:cNvPr id="4" name="スライド番号プレースホルダー 3">
            <a:extLst>
              <a:ext uri="{FF2B5EF4-FFF2-40B4-BE49-F238E27FC236}">
                <a16:creationId xmlns:a16="http://schemas.microsoft.com/office/drawing/2014/main" id="{E88AC125-3C70-4D8D-B638-D72AA22A3573}"/>
              </a:ext>
            </a:extLst>
          </p:cNvPr>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791401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621476-86CD-4FA0-B63F-2DAA20CE1794}"/>
              </a:ext>
            </a:extLst>
          </p:cNvPr>
          <p:cNvSpPr>
            <a:spLocks noGrp="1"/>
          </p:cNvSpPr>
          <p:nvPr>
            <p:ph type="title"/>
          </p:nvPr>
        </p:nvSpPr>
        <p:spPr/>
        <p:txBody>
          <a:bodyPr/>
          <a:lstStyle/>
          <a:p>
            <a:r>
              <a:rPr kumimoji="1" lang="ja-JP" altLang="en-US" sz="3600" dirty="0"/>
              <a:t>③まとめ</a:t>
            </a:r>
          </a:p>
        </p:txBody>
      </p:sp>
      <p:sp>
        <p:nvSpPr>
          <p:cNvPr id="3" name="コンテンツ プレースホルダー 2">
            <a:extLst>
              <a:ext uri="{FF2B5EF4-FFF2-40B4-BE49-F238E27FC236}">
                <a16:creationId xmlns:a16="http://schemas.microsoft.com/office/drawing/2014/main" id="{E2AF28AF-13B4-42CE-B6A4-AB41E94C2C1C}"/>
              </a:ext>
            </a:extLst>
          </p:cNvPr>
          <p:cNvSpPr>
            <a:spLocks noGrp="1"/>
          </p:cNvSpPr>
          <p:nvPr>
            <p:ph idx="1"/>
          </p:nvPr>
        </p:nvSpPr>
        <p:spPr>
          <a:xfrm>
            <a:off x="714896" y="1474124"/>
            <a:ext cx="9334958" cy="4774275"/>
          </a:xfrm>
        </p:spPr>
        <p:txBody>
          <a:bodyPr>
            <a:normAutofit/>
          </a:bodyPr>
          <a:lstStyle/>
          <a:p>
            <a:pPr marL="0" indent="0">
              <a:buNone/>
            </a:pPr>
            <a:endParaRPr kumimoji="1" lang="en-US" altLang="ja-JP" sz="3200" dirty="0"/>
          </a:p>
          <a:p>
            <a:pPr marL="0" indent="0">
              <a:buNone/>
            </a:pPr>
            <a:r>
              <a:rPr kumimoji="1" lang="ja-JP" altLang="en-US" sz="3600" dirty="0"/>
              <a:t>三木のマスコミへ対する意識は人一倍</a:t>
            </a:r>
            <a:endParaRPr kumimoji="1" lang="en-US" altLang="ja-JP" sz="3600" dirty="0"/>
          </a:p>
          <a:p>
            <a:pPr marL="0" indent="0">
              <a:buNone/>
            </a:pPr>
            <a:endParaRPr lang="en-US" altLang="ja-JP" sz="3600" dirty="0"/>
          </a:p>
          <a:p>
            <a:pPr marL="0" indent="0">
              <a:buNone/>
            </a:pPr>
            <a:r>
              <a:rPr lang="ja-JP" altLang="en-US" sz="3600" dirty="0"/>
              <a:t>その根源は自らの体験から来ている</a:t>
            </a:r>
            <a:endParaRPr lang="en-US" altLang="ja-JP" sz="3600" dirty="0"/>
          </a:p>
        </p:txBody>
      </p:sp>
      <p:sp>
        <p:nvSpPr>
          <p:cNvPr id="4" name="スライド番号プレースホルダー 3">
            <a:extLst>
              <a:ext uri="{FF2B5EF4-FFF2-40B4-BE49-F238E27FC236}">
                <a16:creationId xmlns:a16="http://schemas.microsoft.com/office/drawing/2014/main" id="{678279DA-7CC4-47EB-A64D-8F0BB0AD0D6E}"/>
              </a:ext>
            </a:extLst>
          </p:cNvPr>
          <p:cNvSpPr>
            <a:spLocks noGrp="1"/>
          </p:cNvSpPr>
          <p:nvPr>
            <p:ph type="sldNum" sz="quarter" idx="12"/>
          </p:nvPr>
        </p:nvSpPr>
        <p:spPr/>
        <p:txBody>
          <a:bodyPr/>
          <a:lstStyle/>
          <a:p>
            <a:fld id="{D57F1E4F-1CFF-5643-939E-02111984F565}" type="slidenum">
              <a:rPr lang="en-US" smtClean="0"/>
              <a:t>32</a:t>
            </a:fld>
            <a:endParaRPr lang="en-US" dirty="0"/>
          </a:p>
        </p:txBody>
      </p:sp>
    </p:spTree>
    <p:extLst>
      <p:ext uri="{BB962C8B-B14F-4D97-AF65-F5344CB8AC3E}">
        <p14:creationId xmlns:p14="http://schemas.microsoft.com/office/powerpoint/2010/main" val="2733363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F36643-4722-482D-89BB-DF98F0D5951E}"/>
              </a:ext>
            </a:extLst>
          </p:cNvPr>
          <p:cNvSpPr>
            <a:spLocks noGrp="1"/>
          </p:cNvSpPr>
          <p:nvPr>
            <p:ph type="title"/>
          </p:nvPr>
        </p:nvSpPr>
        <p:spPr/>
        <p:txBody>
          <a:bodyPr/>
          <a:lstStyle/>
          <a:p>
            <a:r>
              <a:rPr kumimoji="1" lang="ja-JP" altLang="en-US" dirty="0"/>
              <a:t>３－４　理想の政治と三木政治</a:t>
            </a:r>
          </a:p>
        </p:txBody>
      </p:sp>
      <p:sp>
        <p:nvSpPr>
          <p:cNvPr id="3" name="コンテンツ プレースホルダー 2">
            <a:extLst>
              <a:ext uri="{FF2B5EF4-FFF2-40B4-BE49-F238E27FC236}">
                <a16:creationId xmlns:a16="http://schemas.microsoft.com/office/drawing/2014/main" id="{725FBFFC-5AB2-4CC2-9390-F79FEB0708E5}"/>
              </a:ext>
            </a:extLst>
          </p:cNvPr>
          <p:cNvSpPr>
            <a:spLocks noGrp="1"/>
          </p:cNvSpPr>
          <p:nvPr>
            <p:ph idx="1"/>
          </p:nvPr>
        </p:nvSpPr>
        <p:spPr>
          <a:xfrm>
            <a:off x="544152" y="1368796"/>
            <a:ext cx="10854994" cy="4879604"/>
          </a:xfrm>
        </p:spPr>
        <p:txBody>
          <a:bodyPr/>
          <a:lstStyle/>
          <a:p>
            <a:pPr marL="0" indent="0">
              <a:buNone/>
            </a:pPr>
            <a:r>
              <a:rPr lang="ja-JP" altLang="en-US" sz="2400" dirty="0"/>
              <a:t>一体、理想の政治と三木政治とは・・・？</a:t>
            </a:r>
            <a:endParaRPr lang="en-US" altLang="ja-JP" sz="2400" dirty="0"/>
          </a:p>
          <a:p>
            <a:pPr marL="0" indent="0">
              <a:buNone/>
            </a:pPr>
            <a:endParaRPr kumimoji="1" lang="en-US" altLang="ja-JP" sz="2400" dirty="0"/>
          </a:p>
          <a:p>
            <a:pPr marL="0" indent="0">
              <a:buNone/>
            </a:pPr>
            <a:endParaRPr kumimoji="1" lang="en-US" altLang="ja-JP" sz="2400" dirty="0"/>
          </a:p>
          <a:p>
            <a:pPr marL="0" indent="0">
              <a:buNone/>
            </a:pPr>
            <a:r>
              <a:rPr kumimoji="1" lang="ja-JP" altLang="en-US" sz="2400" dirty="0"/>
              <a:t>それは・・・</a:t>
            </a:r>
            <a:r>
              <a:rPr kumimoji="1" lang="ja-JP" altLang="en-US" sz="5400" dirty="0">
                <a:solidFill>
                  <a:srgbClr val="FFFF00"/>
                </a:solidFill>
              </a:rPr>
              <a:t>中道政治</a:t>
            </a:r>
            <a:r>
              <a:rPr kumimoji="1" lang="ja-JP" altLang="en-US" sz="5400" dirty="0"/>
              <a:t>と</a:t>
            </a:r>
            <a:r>
              <a:rPr kumimoji="1" lang="ja-JP" altLang="en-US" sz="5400" dirty="0">
                <a:solidFill>
                  <a:srgbClr val="FFFF00"/>
                </a:solidFill>
              </a:rPr>
              <a:t>理想</a:t>
            </a:r>
            <a:r>
              <a:rPr lang="ja-JP" altLang="en-US" sz="5400" dirty="0">
                <a:solidFill>
                  <a:srgbClr val="FFFF00"/>
                </a:solidFill>
              </a:rPr>
              <a:t>・妥協</a:t>
            </a:r>
            <a:endParaRPr lang="en-US" altLang="ja-JP" sz="5400" dirty="0">
              <a:solidFill>
                <a:srgbClr val="FFFF00"/>
              </a:solidFill>
            </a:endParaRPr>
          </a:p>
          <a:p>
            <a:pPr marL="0" indent="0">
              <a:buNone/>
            </a:pPr>
            <a:endParaRPr lang="en-US" altLang="ja-JP" sz="5400" dirty="0"/>
          </a:p>
          <a:p>
            <a:pPr marL="0" indent="0">
              <a:buNone/>
            </a:pPr>
            <a:endParaRPr lang="en-US" altLang="ja-JP" sz="2400"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CF156C93-96DD-440D-BBB6-0B8F5C030022}"/>
              </a:ext>
            </a:extLst>
          </p:cNvPr>
          <p:cNvSpPr>
            <a:spLocks noGrp="1"/>
          </p:cNvSpPr>
          <p:nvPr>
            <p:ph type="sldNum" sz="quarter" idx="12"/>
          </p:nvPr>
        </p:nvSpPr>
        <p:spPr/>
        <p:txBody>
          <a:bodyPr/>
          <a:lstStyle/>
          <a:p>
            <a:fld id="{D57F1E4F-1CFF-5643-939E-02111984F565}" type="slidenum">
              <a:rPr lang="en-US" smtClean="0"/>
              <a:t>33</a:t>
            </a:fld>
            <a:endParaRPr lang="en-US" dirty="0"/>
          </a:p>
        </p:txBody>
      </p:sp>
    </p:spTree>
    <p:extLst>
      <p:ext uri="{BB962C8B-B14F-4D97-AF65-F5344CB8AC3E}">
        <p14:creationId xmlns:p14="http://schemas.microsoft.com/office/powerpoint/2010/main" val="1753535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E15CEC3-DF53-40E0-A6BE-CA49C9D6ABBD}"/>
              </a:ext>
            </a:extLst>
          </p:cNvPr>
          <p:cNvSpPr>
            <a:spLocks noGrp="1"/>
          </p:cNvSpPr>
          <p:nvPr>
            <p:ph idx="1"/>
          </p:nvPr>
        </p:nvSpPr>
        <p:spPr>
          <a:xfrm>
            <a:off x="587433" y="587434"/>
            <a:ext cx="10113817" cy="5660966"/>
          </a:xfrm>
        </p:spPr>
        <p:txBody>
          <a:bodyPr/>
          <a:lstStyle/>
          <a:p>
            <a:pPr marL="0" indent="0">
              <a:buNone/>
            </a:pPr>
            <a:endParaRPr lang="en-US" altLang="ja-JP" sz="3200" dirty="0"/>
          </a:p>
          <a:p>
            <a:pPr marL="0" indent="0">
              <a:buNone/>
            </a:pPr>
            <a:r>
              <a:rPr lang="ja-JP" altLang="en-US" sz="3200" dirty="0"/>
              <a:t>明大雄弁部時代に</a:t>
            </a:r>
            <a:endParaRPr lang="en-US" altLang="ja-JP" sz="3200" dirty="0"/>
          </a:p>
          <a:p>
            <a:pPr marL="0" indent="0">
              <a:buNone/>
            </a:pPr>
            <a:endParaRPr lang="en-US" altLang="ja-JP" sz="3200" dirty="0"/>
          </a:p>
          <a:p>
            <a:pPr marL="0" indent="0">
              <a:buNone/>
            </a:pPr>
            <a:r>
              <a:rPr lang="ja-JP" altLang="en-US" sz="3200" dirty="0"/>
              <a:t>「（労働農民党など左派勢力の誕生に対して）</a:t>
            </a:r>
            <a:endParaRPr lang="en-US" altLang="ja-JP" sz="3200" dirty="0"/>
          </a:p>
          <a:p>
            <a:pPr marL="0" indent="0">
              <a:buNone/>
            </a:pPr>
            <a:r>
              <a:rPr lang="ja-JP" altLang="en-US" sz="3200" dirty="0"/>
              <a:t>左にも右にも影響されなかった。（中略）</a:t>
            </a:r>
            <a:endParaRPr lang="en-US" altLang="ja-JP" sz="3200" dirty="0"/>
          </a:p>
          <a:p>
            <a:pPr marL="0" indent="0">
              <a:buNone/>
            </a:pPr>
            <a:r>
              <a:rPr lang="ja-JP" altLang="en-US" sz="3200" dirty="0"/>
              <a:t>一つの信念が固まっていた。それは、既成政党に</a:t>
            </a:r>
            <a:endParaRPr lang="en-US" altLang="ja-JP" sz="3200" dirty="0"/>
          </a:p>
          <a:p>
            <a:pPr marL="0" indent="0">
              <a:buNone/>
            </a:pPr>
            <a:r>
              <a:rPr lang="ja-JP" altLang="en-US" sz="3200" dirty="0"/>
              <a:t>批判であり“中道政治“を志すというものであった」</a:t>
            </a:r>
            <a:endParaRPr lang="en-US" altLang="ja-JP" sz="3200"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B40A1EB7-5124-4E08-8BBE-EF94528F89F4}"/>
              </a:ext>
            </a:extLst>
          </p:cNvPr>
          <p:cNvSpPr>
            <a:spLocks noGrp="1"/>
          </p:cNvSpPr>
          <p:nvPr>
            <p:ph type="sldNum" sz="quarter" idx="12"/>
          </p:nvPr>
        </p:nvSpPr>
        <p:spPr/>
        <p:txBody>
          <a:bodyPr/>
          <a:lstStyle/>
          <a:p>
            <a:fld id="{D57F1E4F-1CFF-5643-939E-02111984F565}" type="slidenum">
              <a:rPr lang="en-US" smtClean="0"/>
              <a:t>34</a:t>
            </a:fld>
            <a:endParaRPr lang="en-US" dirty="0"/>
          </a:p>
        </p:txBody>
      </p:sp>
    </p:spTree>
    <p:extLst>
      <p:ext uri="{BB962C8B-B14F-4D97-AF65-F5344CB8AC3E}">
        <p14:creationId xmlns:p14="http://schemas.microsoft.com/office/powerpoint/2010/main" val="1331420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A6BCD74-B318-482E-BA7B-91EA032B84F2}"/>
              </a:ext>
            </a:extLst>
          </p:cNvPr>
          <p:cNvSpPr>
            <a:spLocks noGrp="1"/>
          </p:cNvSpPr>
          <p:nvPr>
            <p:ph idx="1"/>
          </p:nvPr>
        </p:nvSpPr>
        <p:spPr>
          <a:xfrm>
            <a:off x="520932" y="516104"/>
            <a:ext cx="9528922" cy="5732296"/>
          </a:xfrm>
        </p:spPr>
        <p:txBody>
          <a:bodyPr/>
          <a:lstStyle/>
          <a:p>
            <a:pPr marL="0" indent="0">
              <a:buNone/>
            </a:pPr>
            <a:r>
              <a:rPr lang="ja-JP" altLang="en-US" sz="2800" dirty="0"/>
              <a:t>実際、三木は戦後、協同民主党</a:t>
            </a:r>
            <a:endParaRPr lang="en-US" altLang="ja-JP" sz="2800" dirty="0"/>
          </a:p>
          <a:p>
            <a:pPr marL="0" indent="0">
              <a:buNone/>
            </a:pPr>
            <a:r>
              <a:rPr lang="ja-JP" altLang="en-US" sz="2800" dirty="0"/>
              <a:t>（協同主義・修正資本主義）に入党</a:t>
            </a:r>
            <a:endParaRPr lang="en-US" altLang="ja-JP" sz="2800" dirty="0"/>
          </a:p>
          <a:p>
            <a:pPr marL="0" indent="0">
              <a:buNone/>
            </a:pPr>
            <a:r>
              <a:rPr lang="ja-JP" altLang="en-US" sz="2800" dirty="0"/>
              <a:t>　　　↑</a:t>
            </a:r>
            <a:endParaRPr lang="en-US" altLang="ja-JP" sz="2800" dirty="0"/>
          </a:p>
          <a:p>
            <a:pPr marL="0" indent="0">
              <a:buNone/>
            </a:pPr>
            <a:r>
              <a:rPr lang="ja-JP" altLang="en-US" sz="2800" dirty="0"/>
              <a:t>明大時代</a:t>
            </a:r>
            <a:endParaRPr lang="en-US" altLang="ja-JP" sz="2800" dirty="0"/>
          </a:p>
          <a:p>
            <a:pPr marL="0" indent="0">
              <a:buNone/>
            </a:pPr>
            <a:r>
              <a:rPr lang="ja-JP" altLang="en-US" sz="2800" dirty="0"/>
              <a:t>米国での活動を終えた三木は欧州へ渡っている。</a:t>
            </a:r>
            <a:endParaRPr lang="en-US" altLang="ja-JP" sz="2800" dirty="0"/>
          </a:p>
          <a:p>
            <a:pPr marL="0" indent="0">
              <a:buNone/>
            </a:pPr>
            <a:r>
              <a:rPr lang="ja-JP" altLang="en-US" sz="2800" dirty="0"/>
              <a:t>三木はドイツで新ナチスの</a:t>
            </a:r>
            <a:r>
              <a:rPr lang="ja-JP" altLang="en-US" sz="2800" dirty="0">
                <a:solidFill>
                  <a:srgbClr val="FFFF00"/>
                </a:solidFill>
              </a:rPr>
              <a:t>強制的な雰囲気</a:t>
            </a:r>
            <a:endParaRPr lang="en-US" altLang="ja-JP" sz="2800" dirty="0">
              <a:solidFill>
                <a:srgbClr val="FFFF00"/>
              </a:solidFill>
            </a:endParaRPr>
          </a:p>
          <a:p>
            <a:pPr marL="0" indent="0">
              <a:buNone/>
            </a:pPr>
            <a:r>
              <a:rPr lang="ja-JP" altLang="en-US" sz="2800" dirty="0"/>
              <a:t>イタリアでは</a:t>
            </a:r>
            <a:r>
              <a:rPr lang="ja-JP" altLang="en-US" sz="2800" dirty="0">
                <a:solidFill>
                  <a:srgbClr val="FFFF00"/>
                </a:solidFill>
              </a:rPr>
              <a:t>ファシズム</a:t>
            </a:r>
            <a:r>
              <a:rPr lang="ja-JP" altLang="en-US" sz="2800" dirty="0"/>
              <a:t>の台頭</a:t>
            </a:r>
            <a:endParaRPr lang="en-US" altLang="ja-JP" sz="2800" dirty="0"/>
          </a:p>
          <a:p>
            <a:pPr marL="0" indent="0">
              <a:buNone/>
            </a:pPr>
            <a:r>
              <a:rPr lang="ja-JP" altLang="en-US" sz="2800" dirty="0"/>
              <a:t>ソ連では</a:t>
            </a:r>
            <a:r>
              <a:rPr lang="ja-JP" altLang="en-US" sz="2800" dirty="0">
                <a:solidFill>
                  <a:srgbClr val="FFFF00"/>
                </a:solidFill>
              </a:rPr>
              <a:t>社会主義の粛清</a:t>
            </a:r>
            <a:r>
              <a:rPr lang="ja-JP" altLang="en-US" sz="2800" dirty="0"/>
              <a:t>の恐怖を感じた</a:t>
            </a:r>
            <a:endParaRPr lang="en-US" altLang="ja-JP" sz="2800" dirty="0"/>
          </a:p>
          <a:p>
            <a:pPr marL="0" indent="0">
              <a:buNone/>
            </a:pPr>
            <a:r>
              <a:rPr lang="ja-JP" altLang="en-US" sz="2800" dirty="0"/>
              <a:t>　　＝</a:t>
            </a:r>
            <a:endParaRPr lang="en-US" altLang="ja-JP" sz="2800" dirty="0"/>
          </a:p>
          <a:p>
            <a:pPr marL="0" indent="0">
              <a:buNone/>
            </a:pPr>
            <a:r>
              <a:rPr lang="ja-JP" altLang="en-US" sz="2800" dirty="0"/>
              <a:t>ここで三木は中道政治を再確認したのではないか</a:t>
            </a:r>
            <a:endParaRPr lang="en-US" altLang="ja-JP" sz="2800" dirty="0"/>
          </a:p>
          <a:p>
            <a:pPr marL="0" indent="0">
              <a:buNone/>
            </a:pPr>
            <a:endParaRPr lang="en-US" altLang="ja-JP" sz="2800" dirty="0"/>
          </a:p>
          <a:p>
            <a:pPr marL="0" indent="0">
              <a:buNone/>
            </a:pPr>
            <a:endParaRPr lang="en-US" altLang="ja-JP" sz="2800" dirty="0"/>
          </a:p>
          <a:p>
            <a:pPr marL="0" indent="0">
              <a:buNone/>
            </a:pPr>
            <a:endParaRPr lang="en-US" altLang="ja-JP" sz="2800" dirty="0"/>
          </a:p>
          <a:p>
            <a:pPr marL="0" indent="0">
              <a:buNone/>
            </a:pPr>
            <a:endParaRPr lang="en-US" altLang="ja-JP" dirty="0"/>
          </a:p>
          <a:p>
            <a:pPr marL="0" indent="0">
              <a:buNone/>
            </a:pPr>
            <a:endParaRPr lang="en-US" altLang="ja-JP"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id="{4E505D3C-E8F4-4827-BE9F-B8E70E22B966}"/>
              </a:ext>
            </a:extLst>
          </p:cNvPr>
          <p:cNvSpPr>
            <a:spLocks noGrp="1"/>
          </p:cNvSpPr>
          <p:nvPr>
            <p:ph type="sldNum" sz="quarter" idx="12"/>
          </p:nvPr>
        </p:nvSpPr>
        <p:spPr/>
        <p:txBody>
          <a:bodyPr/>
          <a:lstStyle/>
          <a:p>
            <a:fld id="{D57F1E4F-1CFF-5643-939E-02111984F565}" type="slidenum">
              <a:rPr lang="en-US" smtClean="0"/>
              <a:t>35</a:t>
            </a:fld>
            <a:endParaRPr lang="en-US" dirty="0"/>
          </a:p>
        </p:txBody>
      </p:sp>
    </p:spTree>
    <p:extLst>
      <p:ext uri="{BB962C8B-B14F-4D97-AF65-F5344CB8AC3E}">
        <p14:creationId xmlns:p14="http://schemas.microsoft.com/office/powerpoint/2010/main" val="3787237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F777AC3-E0C0-4DDB-9EEF-0E09407827AB}"/>
              </a:ext>
            </a:extLst>
          </p:cNvPr>
          <p:cNvSpPr>
            <a:spLocks noGrp="1"/>
          </p:cNvSpPr>
          <p:nvPr>
            <p:ph idx="1"/>
          </p:nvPr>
        </p:nvSpPr>
        <p:spPr>
          <a:xfrm>
            <a:off x="299258" y="792480"/>
            <a:ext cx="11443855" cy="5455919"/>
          </a:xfrm>
        </p:spPr>
        <p:txBody>
          <a:bodyPr/>
          <a:lstStyle/>
          <a:p>
            <a:pPr marL="0" indent="0">
              <a:buNone/>
            </a:pPr>
            <a:r>
              <a:rPr kumimoji="1" lang="ja-JP" altLang="en-US" sz="2400" dirty="0"/>
              <a:t>理想と妥協の三木政治</a:t>
            </a:r>
            <a:endParaRPr kumimoji="1" lang="en-US" altLang="ja-JP" sz="2400" dirty="0"/>
          </a:p>
          <a:p>
            <a:pPr marL="0" indent="0">
              <a:buNone/>
            </a:pPr>
            <a:endParaRPr lang="en-US" altLang="ja-JP" dirty="0"/>
          </a:p>
          <a:p>
            <a:pPr marL="0" indent="0">
              <a:buNone/>
            </a:pPr>
            <a:r>
              <a:rPr kumimoji="1" lang="en-US" altLang="ja-JP" sz="2400" dirty="0"/>
              <a:t>【</a:t>
            </a:r>
            <a:r>
              <a:rPr kumimoji="1" lang="ja-JP" altLang="en-US" sz="2400" dirty="0"/>
              <a:t>理想</a:t>
            </a:r>
            <a:r>
              <a:rPr kumimoji="1" lang="en-US" altLang="ja-JP" sz="2400" dirty="0"/>
              <a:t>】</a:t>
            </a:r>
          </a:p>
          <a:p>
            <a:pPr marL="0" indent="0">
              <a:buNone/>
            </a:pPr>
            <a:r>
              <a:rPr kumimoji="1" lang="ja-JP" altLang="en-US" dirty="0"/>
              <a:t>自民党</a:t>
            </a:r>
            <a:r>
              <a:rPr kumimoji="1" lang="en-US" altLang="ja-JP" sz="2400" dirty="0"/>
              <a:t>&lt;</a:t>
            </a:r>
            <a:r>
              <a:rPr kumimoji="1" lang="ja-JP" altLang="en-US" sz="2400" dirty="0">
                <a:solidFill>
                  <a:srgbClr val="FFFF00"/>
                </a:solidFill>
              </a:rPr>
              <a:t>議会制民主主義</a:t>
            </a:r>
            <a:r>
              <a:rPr kumimoji="1" lang="ja-JP" altLang="en-US" sz="2400" dirty="0"/>
              <a:t>＝ロッキード疑獄事件の徹底究明、政治改革、総裁選</a:t>
            </a:r>
            <a:endParaRPr kumimoji="1" lang="en-US" altLang="ja-JP" sz="2400" dirty="0"/>
          </a:p>
          <a:p>
            <a:pPr marL="0" indent="0">
              <a:buNone/>
            </a:pPr>
            <a:endParaRPr lang="en-US" altLang="ja-JP" sz="2400" dirty="0"/>
          </a:p>
          <a:p>
            <a:pPr marL="0" indent="0">
              <a:buNone/>
            </a:pPr>
            <a:r>
              <a:rPr kumimoji="1" lang="en-US" altLang="ja-JP" sz="2400" dirty="0"/>
              <a:t>【</a:t>
            </a:r>
            <a:r>
              <a:rPr kumimoji="1" lang="ja-JP" altLang="en-US" sz="2400" dirty="0"/>
              <a:t>妥協</a:t>
            </a:r>
            <a:r>
              <a:rPr kumimoji="1" lang="en-US" altLang="ja-JP" sz="2400" dirty="0"/>
              <a:t>】</a:t>
            </a:r>
          </a:p>
          <a:p>
            <a:pPr marL="0" indent="0">
              <a:buNone/>
            </a:pPr>
            <a:r>
              <a:rPr lang="ja-JP" altLang="en-US" sz="2400" dirty="0"/>
              <a:t>靖国参拝（私人として）、派閥均衡内閣</a:t>
            </a:r>
            <a:endParaRPr lang="en-US" altLang="ja-JP" sz="2400" dirty="0"/>
          </a:p>
          <a:p>
            <a:pPr marL="0" indent="0">
              <a:buNone/>
            </a:pPr>
            <a:r>
              <a:rPr kumimoji="1" lang="ja-JP" altLang="en-US" sz="2400" dirty="0"/>
              <a:t>　　↓</a:t>
            </a:r>
            <a:endParaRPr kumimoji="1" lang="en-US" altLang="ja-JP" sz="2400" dirty="0"/>
          </a:p>
          <a:p>
            <a:pPr marL="0" indent="0">
              <a:buNone/>
            </a:pPr>
            <a:r>
              <a:rPr lang="ja-JP" altLang="en-US" sz="2400" dirty="0"/>
              <a:t>ただの妥協ではなく・・・「自らの理想に少しでも近づけるために行うものであり、いわゆる駆け引きとは根本的に異なる」（小西）</a:t>
            </a:r>
            <a:endParaRPr lang="en-US" altLang="ja-JP" sz="2400" dirty="0"/>
          </a:p>
          <a:p>
            <a:pPr marL="0" indent="0">
              <a:buNone/>
            </a:pPr>
            <a:r>
              <a:rPr kumimoji="1" lang="ja-JP" altLang="en-US" dirty="0"/>
              <a:t>　中村慶一郎ｐ９５</a:t>
            </a:r>
            <a:endParaRPr kumimoji="1" lang="en-US" altLang="ja-JP" dirty="0"/>
          </a:p>
          <a:p>
            <a:pPr marL="0" indent="0">
              <a:buNone/>
            </a:pPr>
            <a:endParaRPr kumimoji="1" lang="en-US" altLang="ja-JP" sz="2400" dirty="0"/>
          </a:p>
          <a:p>
            <a:pPr marL="0" indent="0">
              <a:buNone/>
            </a:pPr>
            <a:endParaRPr lang="en-US" altLang="ja-JP" sz="2400"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559DCD1D-516B-4C95-9200-2AB24BA4FE07}"/>
              </a:ext>
            </a:extLst>
          </p:cNvPr>
          <p:cNvSpPr>
            <a:spLocks noGrp="1"/>
          </p:cNvSpPr>
          <p:nvPr>
            <p:ph type="sldNum" sz="quarter" idx="12"/>
          </p:nvPr>
        </p:nvSpPr>
        <p:spPr/>
        <p:txBody>
          <a:bodyPr/>
          <a:lstStyle/>
          <a:p>
            <a:fld id="{D57F1E4F-1CFF-5643-939E-02111984F565}" type="slidenum">
              <a:rPr lang="en-US" smtClean="0"/>
              <a:t>36</a:t>
            </a:fld>
            <a:endParaRPr lang="en-US" dirty="0"/>
          </a:p>
        </p:txBody>
      </p:sp>
    </p:spTree>
    <p:extLst>
      <p:ext uri="{BB962C8B-B14F-4D97-AF65-F5344CB8AC3E}">
        <p14:creationId xmlns:p14="http://schemas.microsoft.com/office/powerpoint/2010/main" val="1046815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4D7648-BB8D-4C04-99D6-366527C0770C}"/>
              </a:ext>
            </a:extLst>
          </p:cNvPr>
          <p:cNvSpPr>
            <a:spLocks noGrp="1"/>
          </p:cNvSpPr>
          <p:nvPr>
            <p:ph type="title"/>
          </p:nvPr>
        </p:nvSpPr>
        <p:spPr>
          <a:xfrm>
            <a:off x="646111" y="452718"/>
            <a:ext cx="9404723" cy="677813"/>
          </a:xfrm>
        </p:spPr>
        <p:txBody>
          <a:bodyPr/>
          <a:lstStyle/>
          <a:p>
            <a:r>
              <a:rPr kumimoji="1" lang="ja-JP" altLang="en-US" dirty="0"/>
              <a:t>５．おわりに</a:t>
            </a:r>
          </a:p>
        </p:txBody>
      </p:sp>
      <p:sp>
        <p:nvSpPr>
          <p:cNvPr id="3" name="コンテンツ プレースホルダー 2">
            <a:extLst>
              <a:ext uri="{FF2B5EF4-FFF2-40B4-BE49-F238E27FC236}">
                <a16:creationId xmlns:a16="http://schemas.microsoft.com/office/drawing/2014/main" id="{AEF54EAF-BB9D-46E3-8D98-886CF0BF28E3}"/>
              </a:ext>
            </a:extLst>
          </p:cNvPr>
          <p:cNvSpPr>
            <a:spLocks noGrp="1"/>
          </p:cNvSpPr>
          <p:nvPr>
            <p:ph idx="1"/>
          </p:nvPr>
        </p:nvSpPr>
        <p:spPr>
          <a:xfrm>
            <a:off x="714896" y="1357746"/>
            <a:ext cx="11022676" cy="4890654"/>
          </a:xfrm>
        </p:spPr>
        <p:txBody>
          <a:bodyPr>
            <a:normAutofit/>
          </a:bodyPr>
          <a:lstStyle/>
          <a:p>
            <a:pPr marL="0" indent="0">
              <a:buNone/>
            </a:pPr>
            <a:r>
              <a:rPr kumimoji="1" lang="ja-JP" altLang="en-US" dirty="0"/>
              <a:t>今を生きる私たちが三木から学べる事</a:t>
            </a:r>
            <a:endParaRPr kumimoji="1" lang="en-US" altLang="ja-JP" dirty="0"/>
          </a:p>
          <a:p>
            <a:pPr marL="0" indent="0">
              <a:buNone/>
            </a:pPr>
            <a:endParaRPr lang="en-US" altLang="ja-JP" dirty="0"/>
          </a:p>
          <a:p>
            <a:pPr marL="0" indent="0">
              <a:buNone/>
            </a:pPr>
            <a:r>
              <a:rPr kumimoji="1" lang="ja-JP" altLang="en-US" sz="2800" dirty="0"/>
              <a:t>①三木の「イデオロギーよりも国益」という外交における考え</a:t>
            </a:r>
            <a:endParaRPr kumimoji="1" lang="en-US" altLang="ja-JP" sz="2800" dirty="0"/>
          </a:p>
          <a:p>
            <a:pPr marL="0" indent="0">
              <a:buNone/>
            </a:pPr>
            <a:endParaRPr kumimoji="1" lang="en-US" altLang="ja-JP" sz="2800" dirty="0"/>
          </a:p>
          <a:p>
            <a:pPr marL="0" indent="0">
              <a:buNone/>
            </a:pPr>
            <a:r>
              <a:rPr kumimoji="1" lang="ja-JP" altLang="en-US" sz="2800" dirty="0"/>
              <a:t>②「信無く</a:t>
            </a:r>
            <a:r>
              <a:rPr kumimoji="1" lang="ja-JP" altLang="en-US" sz="2800" dirty="0" err="1"/>
              <a:t>ば</a:t>
            </a:r>
            <a:r>
              <a:rPr kumimoji="1" lang="ja-JP" altLang="en-US" sz="2800" dirty="0"/>
              <a:t>立たず」の精神～誰のための政治なのか～</a:t>
            </a:r>
            <a:endParaRPr kumimoji="1" lang="en-US" altLang="ja-JP" sz="2800" dirty="0"/>
          </a:p>
          <a:p>
            <a:pPr marL="0" indent="0">
              <a:buNone/>
            </a:pPr>
            <a:endParaRPr lang="en-US" altLang="ja-JP" sz="2800" dirty="0"/>
          </a:p>
          <a:p>
            <a:pPr marL="0" indent="0">
              <a:buNone/>
            </a:pPr>
            <a:r>
              <a:rPr lang="ja-JP" altLang="en-US" sz="2800" dirty="0"/>
              <a:t>③自民党の中での野党的役割</a:t>
            </a:r>
            <a:endParaRPr lang="en-US" altLang="ja-JP" sz="2800" dirty="0"/>
          </a:p>
          <a:p>
            <a:pPr marL="0" indent="0">
              <a:buNone/>
            </a:pPr>
            <a:r>
              <a:rPr lang="ja-JP" altLang="en-US" sz="2800" dirty="0"/>
              <a:t>（例：村上誠一郎・石破茂・小泉進次郎・船田元など）</a:t>
            </a:r>
            <a:endParaRPr kumimoji="1" lang="ja-JP" altLang="en-US" sz="2800" dirty="0"/>
          </a:p>
        </p:txBody>
      </p:sp>
      <p:sp>
        <p:nvSpPr>
          <p:cNvPr id="4" name="スライド番号プレースホルダー 3">
            <a:extLst>
              <a:ext uri="{FF2B5EF4-FFF2-40B4-BE49-F238E27FC236}">
                <a16:creationId xmlns:a16="http://schemas.microsoft.com/office/drawing/2014/main" id="{6DA2EB2E-5F4E-4827-B810-17C98FC4DED3}"/>
              </a:ext>
            </a:extLst>
          </p:cNvPr>
          <p:cNvSpPr>
            <a:spLocks noGrp="1"/>
          </p:cNvSpPr>
          <p:nvPr>
            <p:ph type="sldNum" sz="quarter" idx="12"/>
          </p:nvPr>
        </p:nvSpPr>
        <p:spPr/>
        <p:txBody>
          <a:bodyPr/>
          <a:lstStyle/>
          <a:p>
            <a:fld id="{D57F1E4F-1CFF-5643-939E-02111984F565}" type="slidenum">
              <a:rPr lang="en-US" smtClean="0"/>
              <a:t>37</a:t>
            </a:fld>
            <a:endParaRPr lang="en-US" dirty="0"/>
          </a:p>
        </p:txBody>
      </p:sp>
    </p:spTree>
    <p:extLst>
      <p:ext uri="{BB962C8B-B14F-4D97-AF65-F5344CB8AC3E}">
        <p14:creationId xmlns:p14="http://schemas.microsoft.com/office/powerpoint/2010/main" val="3640354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4F2F97F-EAFC-4927-9144-5F197FF1CF54}"/>
              </a:ext>
            </a:extLst>
          </p:cNvPr>
          <p:cNvSpPr>
            <a:spLocks noGrp="1"/>
          </p:cNvSpPr>
          <p:nvPr>
            <p:ph idx="1"/>
          </p:nvPr>
        </p:nvSpPr>
        <p:spPr>
          <a:xfrm>
            <a:off x="615143" y="659477"/>
            <a:ext cx="10374282" cy="5566756"/>
          </a:xfrm>
        </p:spPr>
        <p:txBody>
          <a:bodyPr>
            <a:normAutofit/>
          </a:bodyPr>
          <a:lstStyle/>
          <a:p>
            <a:pPr marL="0" indent="0">
              <a:buNone/>
            </a:pPr>
            <a:r>
              <a:rPr lang="ja-JP" altLang="en-US" sz="2800" dirty="0"/>
              <a:t>大きく、おわりに</a:t>
            </a:r>
            <a:endParaRPr lang="en-US" altLang="ja-JP" sz="2800" dirty="0"/>
          </a:p>
          <a:p>
            <a:pPr marL="0" indent="0">
              <a:buNone/>
            </a:pPr>
            <a:endParaRPr lang="en-US" altLang="ja-JP" sz="2800" dirty="0"/>
          </a:p>
          <a:p>
            <a:pPr marL="0" indent="0">
              <a:buNone/>
            </a:pPr>
            <a:r>
              <a:rPr lang="ja-JP" altLang="en-US" sz="2800" dirty="0"/>
              <a:t>①表の論理や弁舌だけでなく自己の経験からくる信念や</a:t>
            </a:r>
            <a:endParaRPr lang="en-US" altLang="ja-JP" sz="2800" dirty="0"/>
          </a:p>
          <a:p>
            <a:pPr marL="0" indent="0">
              <a:buNone/>
            </a:pPr>
            <a:r>
              <a:rPr lang="ja-JP" altLang="en-US" sz="2800" dirty="0"/>
              <a:t>理念があることによって、より説得力が増す。</a:t>
            </a:r>
            <a:endParaRPr lang="en-US" altLang="ja-JP" sz="2800" dirty="0"/>
          </a:p>
          <a:p>
            <a:pPr marL="0" indent="0">
              <a:buNone/>
            </a:pPr>
            <a:r>
              <a:rPr lang="ja-JP" altLang="en-US" sz="2800" dirty="0"/>
              <a:t>（自己言及性）</a:t>
            </a:r>
            <a:endParaRPr lang="en-US" altLang="ja-JP" sz="2800" dirty="0"/>
          </a:p>
          <a:p>
            <a:pPr marL="0" indent="0">
              <a:buNone/>
            </a:pPr>
            <a:endParaRPr lang="en-US" altLang="ja-JP" sz="2800" dirty="0"/>
          </a:p>
          <a:p>
            <a:pPr marL="0" indent="0">
              <a:buNone/>
            </a:pPr>
            <a:r>
              <a:rPr lang="ja-JP" altLang="en-US" sz="2800" dirty="0"/>
              <a:t>②聞き手として、主張や政策の裏にある根源が何かを見</a:t>
            </a:r>
            <a:endParaRPr lang="en-US" altLang="ja-JP" sz="2800" dirty="0"/>
          </a:p>
          <a:p>
            <a:pPr marL="0" indent="0">
              <a:buNone/>
            </a:pPr>
            <a:r>
              <a:rPr lang="ja-JP" altLang="en-US" sz="2800" dirty="0"/>
              <a:t>極めることで、真の目的を知り、主張や政策の評価が</a:t>
            </a:r>
            <a:endParaRPr lang="en-US" altLang="ja-JP" sz="2800" dirty="0"/>
          </a:p>
          <a:p>
            <a:pPr marL="0" indent="0">
              <a:buNone/>
            </a:pPr>
            <a:r>
              <a:rPr lang="ja-JP" altLang="en-US" sz="2800" dirty="0"/>
              <a:t>可能になる。（</a:t>
            </a:r>
            <a:r>
              <a:rPr lang="ja-JP" altLang="en-US" sz="2800"/>
              <a:t>例：外交問題など）</a:t>
            </a:r>
            <a:endParaRPr kumimoji="1" lang="en-US" altLang="ja-JP" sz="2800" dirty="0"/>
          </a:p>
        </p:txBody>
      </p:sp>
      <p:sp>
        <p:nvSpPr>
          <p:cNvPr id="4" name="スライド番号プレースホルダー 3">
            <a:extLst>
              <a:ext uri="{FF2B5EF4-FFF2-40B4-BE49-F238E27FC236}">
                <a16:creationId xmlns:a16="http://schemas.microsoft.com/office/drawing/2014/main" id="{BE91B433-10C3-4D0A-8D1F-19D9418AC4CC}"/>
              </a:ext>
            </a:extLst>
          </p:cNvPr>
          <p:cNvSpPr>
            <a:spLocks noGrp="1"/>
          </p:cNvSpPr>
          <p:nvPr>
            <p:ph type="sldNum" sz="quarter" idx="12"/>
          </p:nvPr>
        </p:nvSpPr>
        <p:spPr/>
        <p:txBody>
          <a:bodyPr/>
          <a:lstStyle/>
          <a:p>
            <a:fld id="{D57F1E4F-1CFF-5643-939E-02111984F565}" type="slidenum">
              <a:rPr lang="en-US" smtClean="0"/>
              <a:t>38</a:t>
            </a:fld>
            <a:endParaRPr lang="en-US" dirty="0"/>
          </a:p>
        </p:txBody>
      </p:sp>
    </p:spTree>
    <p:extLst>
      <p:ext uri="{BB962C8B-B14F-4D97-AF65-F5344CB8AC3E}">
        <p14:creationId xmlns:p14="http://schemas.microsoft.com/office/powerpoint/2010/main" val="2859601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4E75DD0-4806-43A3-92D4-556B3CE975D3}"/>
              </a:ext>
            </a:extLst>
          </p:cNvPr>
          <p:cNvSpPr>
            <a:spLocks noGrp="1"/>
          </p:cNvSpPr>
          <p:nvPr>
            <p:ph idx="1"/>
          </p:nvPr>
        </p:nvSpPr>
        <p:spPr>
          <a:xfrm>
            <a:off x="532016" y="1651462"/>
            <a:ext cx="10900756" cy="4596937"/>
          </a:xfrm>
        </p:spPr>
        <p:txBody>
          <a:bodyPr>
            <a:normAutofit/>
          </a:bodyPr>
          <a:lstStyle/>
          <a:p>
            <a:pPr marL="0" indent="0">
              <a:buNone/>
            </a:pPr>
            <a:r>
              <a:rPr kumimoji="1" lang="ja-JP" altLang="en-US" sz="6000" dirty="0">
                <a:latin typeface="HG明朝B" panose="02020809000000000000" pitchFamily="17" charset="-128"/>
                <a:ea typeface="HG明朝B" panose="02020809000000000000" pitchFamily="17" charset="-128"/>
              </a:rPr>
              <a:t>ご清聴ありがとうございました。</a:t>
            </a:r>
          </a:p>
        </p:txBody>
      </p:sp>
      <p:sp>
        <p:nvSpPr>
          <p:cNvPr id="4" name="スライド番号プレースホルダー 3">
            <a:extLst>
              <a:ext uri="{FF2B5EF4-FFF2-40B4-BE49-F238E27FC236}">
                <a16:creationId xmlns:a16="http://schemas.microsoft.com/office/drawing/2014/main" id="{FA8D6BC2-B935-4681-BD82-532504C8DBB1}"/>
              </a:ext>
            </a:extLst>
          </p:cNvPr>
          <p:cNvSpPr>
            <a:spLocks noGrp="1"/>
          </p:cNvSpPr>
          <p:nvPr>
            <p:ph type="sldNum" sz="quarter" idx="12"/>
          </p:nvPr>
        </p:nvSpPr>
        <p:spPr/>
        <p:txBody>
          <a:bodyPr/>
          <a:lstStyle/>
          <a:p>
            <a:fld id="{D57F1E4F-1CFF-5643-939E-02111984F565}" type="slidenum">
              <a:rPr lang="en-US" smtClean="0"/>
              <a:t>39</a:t>
            </a:fld>
            <a:endParaRPr lang="en-US" dirty="0"/>
          </a:p>
        </p:txBody>
      </p:sp>
    </p:spTree>
    <p:extLst>
      <p:ext uri="{BB962C8B-B14F-4D97-AF65-F5344CB8AC3E}">
        <p14:creationId xmlns:p14="http://schemas.microsoft.com/office/powerpoint/2010/main" val="3783046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FEA9E6-7A31-464A-B943-A024A4365386}"/>
              </a:ext>
            </a:extLst>
          </p:cNvPr>
          <p:cNvSpPr>
            <a:spLocks noGrp="1"/>
          </p:cNvSpPr>
          <p:nvPr>
            <p:ph type="title"/>
          </p:nvPr>
        </p:nvSpPr>
        <p:spPr>
          <a:xfrm>
            <a:off x="369020" y="399011"/>
            <a:ext cx="9404723" cy="914399"/>
          </a:xfrm>
        </p:spPr>
        <p:txBody>
          <a:bodyPr/>
          <a:lstStyle/>
          <a:p>
            <a:r>
              <a:rPr lang="ja-JP" altLang="en-US" dirty="0"/>
              <a:t>１．勉強会の目的</a:t>
            </a:r>
            <a:endParaRPr kumimoji="1" lang="ja-JP" altLang="en-US" dirty="0"/>
          </a:p>
        </p:txBody>
      </p:sp>
      <p:sp>
        <p:nvSpPr>
          <p:cNvPr id="3" name="コンテンツ プレースホルダー 2">
            <a:extLst>
              <a:ext uri="{FF2B5EF4-FFF2-40B4-BE49-F238E27FC236}">
                <a16:creationId xmlns:a16="http://schemas.microsoft.com/office/drawing/2014/main" id="{26FD68DE-DA4B-4E35-B289-20294C05363D}"/>
              </a:ext>
            </a:extLst>
          </p:cNvPr>
          <p:cNvSpPr>
            <a:spLocks noGrp="1"/>
          </p:cNvSpPr>
          <p:nvPr>
            <p:ph idx="1"/>
          </p:nvPr>
        </p:nvSpPr>
        <p:spPr>
          <a:xfrm>
            <a:off x="1080655" y="1269076"/>
            <a:ext cx="9864436" cy="4632960"/>
          </a:xfrm>
        </p:spPr>
        <p:txBody>
          <a:bodyPr>
            <a:normAutofit/>
          </a:bodyPr>
          <a:lstStyle/>
          <a:p>
            <a:pPr marL="0" indent="0">
              <a:buNone/>
            </a:pPr>
            <a:endParaRPr kumimoji="1" lang="en-US" altLang="ja-JP" sz="4800" dirty="0"/>
          </a:p>
          <a:p>
            <a:pPr marL="0" indent="0">
              <a:buNone/>
            </a:pPr>
            <a:r>
              <a:rPr kumimoji="1" lang="ja-JP" altLang="en-US" sz="4800" dirty="0"/>
              <a:t>三木武夫の主張・政治理念などに</a:t>
            </a:r>
            <a:endParaRPr kumimoji="1" lang="en-US" altLang="ja-JP" sz="4800" dirty="0"/>
          </a:p>
          <a:p>
            <a:pPr marL="0" indent="0">
              <a:buNone/>
            </a:pPr>
            <a:r>
              <a:rPr kumimoji="1" lang="ja-JP" altLang="en-US" sz="4800" dirty="0"/>
              <a:t>は過去の経験が影響しているとい</a:t>
            </a:r>
            <a:endParaRPr kumimoji="1" lang="en-US" altLang="ja-JP" sz="4800" dirty="0"/>
          </a:p>
          <a:p>
            <a:pPr marL="0" indent="0">
              <a:buNone/>
            </a:pPr>
            <a:r>
              <a:rPr kumimoji="1" lang="ja-JP" altLang="en-US" sz="4800" dirty="0"/>
              <a:t>う事実を理解する</a:t>
            </a:r>
            <a:endParaRPr lang="en-US" altLang="ja-JP" sz="4800" dirty="0"/>
          </a:p>
        </p:txBody>
      </p:sp>
      <p:sp>
        <p:nvSpPr>
          <p:cNvPr id="4" name="スライド番号プレースホルダー 3">
            <a:extLst>
              <a:ext uri="{FF2B5EF4-FFF2-40B4-BE49-F238E27FC236}">
                <a16:creationId xmlns:a16="http://schemas.microsoft.com/office/drawing/2014/main" id="{F09860E4-D4F5-4730-9544-BD4B3DD80ED1}"/>
              </a:ext>
            </a:extLst>
          </p:cNvPr>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2001224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FC5217-8BB7-4E77-8AD9-7036B5BD5654}"/>
              </a:ext>
            </a:extLst>
          </p:cNvPr>
          <p:cNvSpPr>
            <a:spLocks noGrp="1"/>
          </p:cNvSpPr>
          <p:nvPr>
            <p:ph type="title"/>
          </p:nvPr>
        </p:nvSpPr>
        <p:spPr>
          <a:xfrm>
            <a:off x="646111" y="452718"/>
            <a:ext cx="9404723" cy="694438"/>
          </a:xfrm>
        </p:spPr>
        <p:txBody>
          <a:bodyPr/>
          <a:lstStyle/>
          <a:p>
            <a:r>
              <a:rPr lang="ja-JP" altLang="en-US" dirty="0"/>
              <a:t>４．番外編</a:t>
            </a:r>
            <a:endParaRPr kumimoji="1" lang="ja-JP" altLang="en-US" dirty="0"/>
          </a:p>
        </p:txBody>
      </p:sp>
      <p:sp>
        <p:nvSpPr>
          <p:cNvPr id="3" name="コンテンツ プレースホルダー 2">
            <a:extLst>
              <a:ext uri="{FF2B5EF4-FFF2-40B4-BE49-F238E27FC236}">
                <a16:creationId xmlns:a16="http://schemas.microsoft.com/office/drawing/2014/main" id="{0D12B5E8-862A-4CEC-8149-7CD1030C80C9}"/>
              </a:ext>
            </a:extLst>
          </p:cNvPr>
          <p:cNvSpPr>
            <a:spLocks noGrp="1"/>
          </p:cNvSpPr>
          <p:nvPr>
            <p:ph idx="1"/>
          </p:nvPr>
        </p:nvSpPr>
        <p:spPr>
          <a:xfrm>
            <a:off x="1086195" y="1524001"/>
            <a:ext cx="9476509" cy="4560916"/>
          </a:xfrm>
        </p:spPr>
        <p:txBody>
          <a:bodyPr/>
          <a:lstStyle/>
          <a:p>
            <a:pPr marL="0" indent="0">
              <a:buNone/>
            </a:pPr>
            <a:r>
              <a:rPr lang="ja-JP" altLang="en-US" sz="2800" dirty="0"/>
              <a:t>徳島商業高校時代に退学処分を受けた三木</a:t>
            </a:r>
            <a:endParaRPr lang="en-US" altLang="ja-JP" sz="2800" dirty="0"/>
          </a:p>
          <a:p>
            <a:pPr marL="0" indent="0">
              <a:buNone/>
            </a:pPr>
            <a:r>
              <a:rPr lang="ja-JP" altLang="en-US" sz="2800" dirty="0"/>
              <a:t>退学処分の原因は「</a:t>
            </a:r>
            <a:r>
              <a:rPr lang="ja-JP" altLang="en-US" sz="2800" dirty="0">
                <a:solidFill>
                  <a:srgbClr val="FFFF00"/>
                </a:solidFill>
              </a:rPr>
              <a:t>徳商野球部バザー事件</a:t>
            </a:r>
            <a:r>
              <a:rPr lang="ja-JP" altLang="en-US" sz="2800" dirty="0"/>
              <a:t>」</a:t>
            </a:r>
            <a:endParaRPr lang="en-US" altLang="ja-JP" sz="2800" dirty="0"/>
          </a:p>
          <a:p>
            <a:pPr marL="0" indent="0">
              <a:buNone/>
            </a:pPr>
            <a:r>
              <a:rPr lang="ja-JP" altLang="en-US" sz="2800" dirty="0"/>
              <a:t>野球部強化のために行ったバザーの収益を教員側が勝手に</a:t>
            </a:r>
            <a:endParaRPr lang="en-US" altLang="ja-JP" sz="2800" dirty="0"/>
          </a:p>
          <a:p>
            <a:pPr marL="0" indent="0">
              <a:buNone/>
            </a:pPr>
            <a:r>
              <a:rPr lang="ja-JP" altLang="en-US" sz="2800" dirty="0"/>
              <a:t>使用。これに対して三木は校内で演説をし、校長と対立。</a:t>
            </a:r>
            <a:endParaRPr lang="en-US" altLang="ja-JP" sz="2800" dirty="0"/>
          </a:p>
          <a:p>
            <a:pPr marL="0" indent="0">
              <a:buNone/>
            </a:pPr>
            <a:r>
              <a:rPr lang="ja-JP" altLang="en-US" sz="2800" dirty="0"/>
              <a:t>１０日間のストライキを行い抗戦するも退学に</a:t>
            </a:r>
            <a:endParaRPr lang="en-US" altLang="ja-JP" sz="2800" dirty="0"/>
          </a:p>
          <a:p>
            <a:pPr marL="0" indent="0">
              <a:buNone/>
            </a:pPr>
            <a:endParaRPr lang="en-US" altLang="ja-JP" sz="2800" dirty="0"/>
          </a:p>
          <a:p>
            <a:pPr marL="0" indent="0">
              <a:buNone/>
            </a:pPr>
            <a:r>
              <a:rPr lang="ja-JP" altLang="en-US" sz="2800" dirty="0"/>
              <a:t>退学後は中外商業高校（現・尼崎北高校）へ編入</a:t>
            </a: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D6998F68-0631-4C1B-827D-ED77B2AD9ECD}"/>
              </a:ext>
            </a:extLst>
          </p:cNvPr>
          <p:cNvSpPr>
            <a:spLocks noGrp="1"/>
          </p:cNvSpPr>
          <p:nvPr>
            <p:ph type="sldNum" sz="quarter" idx="12"/>
          </p:nvPr>
        </p:nvSpPr>
        <p:spPr/>
        <p:txBody>
          <a:bodyPr/>
          <a:lstStyle/>
          <a:p>
            <a:fld id="{D57F1E4F-1CFF-5643-939E-02111984F565}" type="slidenum">
              <a:rPr lang="en-US" smtClean="0"/>
              <a:t>40</a:t>
            </a:fld>
            <a:endParaRPr lang="en-US" dirty="0"/>
          </a:p>
        </p:txBody>
      </p:sp>
    </p:spTree>
    <p:extLst>
      <p:ext uri="{BB962C8B-B14F-4D97-AF65-F5344CB8AC3E}">
        <p14:creationId xmlns:p14="http://schemas.microsoft.com/office/powerpoint/2010/main" val="2450238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E89795-4C2A-4EF2-8953-6FAEB6F35F6B}"/>
              </a:ext>
            </a:extLst>
          </p:cNvPr>
          <p:cNvSpPr>
            <a:spLocks noGrp="1"/>
          </p:cNvSpPr>
          <p:nvPr>
            <p:ph type="title"/>
          </p:nvPr>
        </p:nvSpPr>
        <p:spPr>
          <a:xfrm>
            <a:off x="646111" y="452718"/>
            <a:ext cx="9404723" cy="734637"/>
          </a:xfrm>
        </p:spPr>
        <p:txBody>
          <a:bodyPr/>
          <a:lstStyle/>
          <a:p>
            <a:r>
              <a:rPr kumimoji="1" lang="ja-JP" altLang="en-US" dirty="0"/>
              <a:t>４－２　明治大学　　</a:t>
            </a:r>
          </a:p>
        </p:txBody>
      </p:sp>
      <p:sp>
        <p:nvSpPr>
          <p:cNvPr id="3" name="コンテンツ プレースホルダー 2">
            <a:extLst>
              <a:ext uri="{FF2B5EF4-FFF2-40B4-BE49-F238E27FC236}">
                <a16:creationId xmlns:a16="http://schemas.microsoft.com/office/drawing/2014/main" id="{A3275C88-E55F-41D9-82FC-B4ECF8C3E498}"/>
              </a:ext>
            </a:extLst>
          </p:cNvPr>
          <p:cNvSpPr>
            <a:spLocks noGrp="1"/>
          </p:cNvSpPr>
          <p:nvPr>
            <p:ph idx="1"/>
          </p:nvPr>
        </p:nvSpPr>
        <p:spPr>
          <a:xfrm>
            <a:off x="552734" y="1364776"/>
            <a:ext cx="10420066" cy="4883623"/>
          </a:xfrm>
        </p:spPr>
        <p:txBody>
          <a:bodyPr>
            <a:normAutofit/>
          </a:bodyPr>
          <a:lstStyle/>
          <a:p>
            <a:pPr marL="0" indent="0">
              <a:buNone/>
            </a:pPr>
            <a:r>
              <a:rPr kumimoji="1" lang="ja-JP" altLang="en-US" sz="2400" dirty="0"/>
              <a:t>明大について三木は「東京の生活も、明大生活も楽しいものだった。</a:t>
            </a:r>
            <a:endParaRPr kumimoji="1" lang="en-US" altLang="ja-JP" sz="2400" dirty="0"/>
          </a:p>
          <a:p>
            <a:pPr marL="0" indent="0">
              <a:buNone/>
            </a:pPr>
            <a:r>
              <a:rPr kumimoji="1" lang="ja-JP" altLang="en-US" sz="2400" dirty="0"/>
              <a:t>（中略）</a:t>
            </a:r>
            <a:r>
              <a:rPr lang="ja-JP" altLang="en-US" sz="2400" dirty="0"/>
              <a:t>ついずるずると</a:t>
            </a:r>
            <a:r>
              <a:rPr lang="ja-JP" altLang="en-US" sz="2400" dirty="0">
                <a:solidFill>
                  <a:srgbClr val="FFFF00"/>
                </a:solidFill>
              </a:rPr>
              <a:t>明大</a:t>
            </a:r>
            <a:r>
              <a:rPr lang="ja-JP" altLang="en-US" sz="2400" dirty="0" err="1">
                <a:solidFill>
                  <a:srgbClr val="FFFF00"/>
                </a:solidFill>
              </a:rPr>
              <a:t>ッ</a:t>
            </a:r>
            <a:r>
              <a:rPr lang="ja-JP" altLang="en-US" sz="2400" dirty="0">
                <a:solidFill>
                  <a:srgbClr val="FFFF00"/>
                </a:solidFill>
              </a:rPr>
              <a:t>子</a:t>
            </a:r>
            <a:r>
              <a:rPr lang="ja-JP" altLang="en-US" sz="2400" dirty="0"/>
              <a:t>になりきつてしまつたものだ。</a:t>
            </a:r>
            <a:endParaRPr lang="en-US" altLang="ja-JP" sz="2400" dirty="0"/>
          </a:p>
          <a:p>
            <a:pPr marL="0" indent="0">
              <a:buNone/>
            </a:pPr>
            <a:r>
              <a:rPr lang="ja-JP" altLang="en-US" sz="2400" dirty="0"/>
              <a:t>（以下略）」と述べている。</a:t>
            </a:r>
            <a:endParaRPr lang="en-US" altLang="ja-JP" sz="2400" dirty="0"/>
          </a:p>
          <a:p>
            <a:pPr marL="0" indent="0">
              <a:buNone/>
            </a:pPr>
            <a:r>
              <a:rPr lang="ja-JP" altLang="en-US" sz="2400" dirty="0"/>
              <a:t>また三木は明大の校訓「</a:t>
            </a:r>
            <a:r>
              <a:rPr lang="ja-JP" altLang="en-US" sz="2400" dirty="0">
                <a:solidFill>
                  <a:srgbClr val="FFFF00"/>
                </a:solidFill>
              </a:rPr>
              <a:t>権利自由・独立自治</a:t>
            </a:r>
            <a:r>
              <a:rPr lang="ja-JP" altLang="en-US" sz="2400" dirty="0"/>
              <a:t>」を好み、明大の校訓から影響を受けたと述べている。</a:t>
            </a:r>
            <a:endParaRPr lang="en-US" altLang="ja-JP" sz="2400" dirty="0"/>
          </a:p>
          <a:p>
            <a:pPr marL="0" indent="0">
              <a:buNone/>
            </a:pPr>
            <a:endParaRPr kumimoji="1" lang="en-US" altLang="ja-JP" sz="2400" dirty="0"/>
          </a:p>
          <a:p>
            <a:pPr marL="0" indent="0">
              <a:buNone/>
            </a:pPr>
            <a:r>
              <a:rPr kumimoji="1" lang="ja-JP" altLang="en-US" sz="2400" dirty="0"/>
              <a:t>エリートコースに憧れ、旧制高校を受験し落ちた末に進学した明治大学であったが、</a:t>
            </a:r>
            <a:r>
              <a:rPr kumimoji="1" lang="ja-JP" altLang="en-US" sz="2400" dirty="0">
                <a:solidFill>
                  <a:srgbClr val="FFFF00"/>
                </a:solidFill>
              </a:rPr>
              <a:t>三木にとって明治大学は良い選択であった</a:t>
            </a:r>
            <a:r>
              <a:rPr kumimoji="1" lang="ja-JP" altLang="en-US" sz="2400" dirty="0"/>
              <a:t>。</a:t>
            </a:r>
          </a:p>
        </p:txBody>
      </p:sp>
      <p:sp>
        <p:nvSpPr>
          <p:cNvPr id="4" name="スライド番号プレースホルダー 3">
            <a:extLst>
              <a:ext uri="{FF2B5EF4-FFF2-40B4-BE49-F238E27FC236}">
                <a16:creationId xmlns:a16="http://schemas.microsoft.com/office/drawing/2014/main" id="{78C63BF8-0E9E-42DB-A38C-DAFB88B0C755}"/>
              </a:ext>
            </a:extLst>
          </p:cNvPr>
          <p:cNvSpPr>
            <a:spLocks noGrp="1"/>
          </p:cNvSpPr>
          <p:nvPr>
            <p:ph type="sldNum" sz="quarter" idx="12"/>
          </p:nvPr>
        </p:nvSpPr>
        <p:spPr/>
        <p:txBody>
          <a:bodyPr/>
          <a:lstStyle/>
          <a:p>
            <a:fld id="{D57F1E4F-1CFF-5643-939E-02111984F565}" type="slidenum">
              <a:rPr lang="en-US" smtClean="0"/>
              <a:t>41</a:t>
            </a:fld>
            <a:endParaRPr lang="en-US" dirty="0"/>
          </a:p>
        </p:txBody>
      </p:sp>
    </p:spTree>
    <p:extLst>
      <p:ext uri="{BB962C8B-B14F-4D97-AF65-F5344CB8AC3E}">
        <p14:creationId xmlns:p14="http://schemas.microsoft.com/office/powerpoint/2010/main" val="38992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147A1D-017E-4983-BDAF-EF5ADA2A0BBA}"/>
              </a:ext>
            </a:extLst>
          </p:cNvPr>
          <p:cNvSpPr>
            <a:spLocks noGrp="1"/>
          </p:cNvSpPr>
          <p:nvPr>
            <p:ph type="title"/>
          </p:nvPr>
        </p:nvSpPr>
        <p:spPr>
          <a:xfrm flipH="1" flipV="1">
            <a:off x="10049853" y="-2081285"/>
            <a:ext cx="2205837" cy="989463"/>
          </a:xfrm>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B26F4EB8-A07B-47C7-9D57-F1A439309764}"/>
              </a:ext>
            </a:extLst>
          </p:cNvPr>
          <p:cNvSpPr>
            <a:spLocks noGrp="1"/>
          </p:cNvSpPr>
          <p:nvPr>
            <p:ph idx="1"/>
          </p:nvPr>
        </p:nvSpPr>
        <p:spPr>
          <a:xfrm>
            <a:off x="477672" y="491319"/>
            <a:ext cx="10583838" cy="5757080"/>
          </a:xfrm>
        </p:spPr>
        <p:txBody>
          <a:bodyPr>
            <a:normAutofit/>
          </a:bodyPr>
          <a:lstStyle/>
          <a:p>
            <a:pPr marL="0" indent="0">
              <a:buNone/>
            </a:pPr>
            <a:r>
              <a:rPr kumimoji="1" lang="ja-JP" altLang="en-US" sz="2800" dirty="0"/>
              <a:t>明大雄弁時　三木には反権力的な動きが見られる</a:t>
            </a:r>
            <a:endParaRPr kumimoji="1" lang="en-US" altLang="ja-JP" sz="2800" dirty="0"/>
          </a:p>
          <a:p>
            <a:pPr marL="0" indent="0">
              <a:buNone/>
            </a:pPr>
            <a:r>
              <a:rPr lang="ja-JP" altLang="en-US" sz="2800" dirty="0"/>
              <a:t>１９２８年</a:t>
            </a:r>
            <a:r>
              <a:rPr lang="ja-JP" altLang="en-US" sz="2800" dirty="0">
                <a:solidFill>
                  <a:srgbClr val="FFFF00"/>
                </a:solidFill>
              </a:rPr>
              <a:t>「第一回暴圧反対学生演説大会」</a:t>
            </a:r>
            <a:r>
              <a:rPr lang="ja-JP" altLang="en-US" sz="2800" dirty="0"/>
              <a:t>において明大雄弁</a:t>
            </a:r>
            <a:endParaRPr lang="en-US" altLang="ja-JP" sz="2800" dirty="0"/>
          </a:p>
          <a:p>
            <a:pPr marL="0" indent="0">
              <a:buNone/>
            </a:pPr>
            <a:r>
              <a:rPr lang="ja-JP" altLang="en-US" sz="2800" dirty="0"/>
              <a:t>キャプテンとして弾圧反対の演説を行っている。</a:t>
            </a:r>
            <a:endParaRPr lang="en-US" altLang="ja-JP" sz="2800" dirty="0"/>
          </a:p>
          <a:p>
            <a:pPr marL="0" indent="0">
              <a:buNone/>
            </a:pPr>
            <a:endParaRPr kumimoji="1" lang="en-US" altLang="ja-JP" sz="2800" dirty="0"/>
          </a:p>
          <a:p>
            <a:pPr marL="0" indent="0">
              <a:buNone/>
            </a:pPr>
            <a:r>
              <a:rPr lang="ja-JP" altLang="en-US" sz="2800" dirty="0"/>
              <a:t>この頃、三木は専門商科を卒業すると同時に明大法学部へ進学。</a:t>
            </a:r>
            <a:endParaRPr lang="en-US" altLang="ja-JP" sz="2800" dirty="0"/>
          </a:p>
          <a:p>
            <a:pPr marL="0" indent="0">
              <a:buNone/>
            </a:pPr>
            <a:r>
              <a:rPr lang="ja-JP" altLang="en-US" sz="2800" dirty="0"/>
              <a:t>長尾新九郎と共に</a:t>
            </a:r>
            <a:r>
              <a:rPr lang="ja-JP" altLang="en-US" sz="2800" dirty="0">
                <a:solidFill>
                  <a:srgbClr val="FFFF00"/>
                </a:solidFill>
              </a:rPr>
              <a:t>海外遊説</a:t>
            </a:r>
            <a:r>
              <a:rPr lang="ja-JP" altLang="en-US" sz="2800" dirty="0"/>
              <a:t>へ出ている。</a:t>
            </a:r>
            <a:endParaRPr kumimoji="1" lang="ja-JP" altLang="en-US" sz="2800" dirty="0"/>
          </a:p>
        </p:txBody>
      </p:sp>
      <p:pic>
        <p:nvPicPr>
          <p:cNvPr id="5" name="図 4">
            <a:extLst>
              <a:ext uri="{FF2B5EF4-FFF2-40B4-BE49-F238E27FC236}">
                <a16:creationId xmlns:a16="http://schemas.microsoft.com/office/drawing/2014/main" id="{FBD636E5-C4BC-4D8F-B56D-FB8405B53269}"/>
              </a:ext>
            </a:extLst>
          </p:cNvPr>
          <p:cNvPicPr>
            <a:picLocks noChangeAspect="1"/>
          </p:cNvPicPr>
          <p:nvPr/>
        </p:nvPicPr>
        <p:blipFill>
          <a:blip r:embed="rId2"/>
          <a:stretch>
            <a:fillRect/>
          </a:stretch>
        </p:blipFill>
        <p:spPr>
          <a:xfrm>
            <a:off x="7067975" y="3282285"/>
            <a:ext cx="3843410" cy="3418766"/>
          </a:xfrm>
          <a:prstGeom prst="rect">
            <a:avLst/>
          </a:prstGeom>
          <a:ln>
            <a:noFill/>
          </a:ln>
          <a:effectLst>
            <a:softEdge rad="112500"/>
          </a:effectLst>
        </p:spPr>
      </p:pic>
      <p:sp>
        <p:nvSpPr>
          <p:cNvPr id="4" name="スライド番号プレースホルダー 3">
            <a:extLst>
              <a:ext uri="{FF2B5EF4-FFF2-40B4-BE49-F238E27FC236}">
                <a16:creationId xmlns:a16="http://schemas.microsoft.com/office/drawing/2014/main" id="{AD80A63A-B774-4069-ACC2-DD5037C42314}"/>
              </a:ext>
            </a:extLst>
          </p:cNvPr>
          <p:cNvSpPr>
            <a:spLocks noGrp="1"/>
          </p:cNvSpPr>
          <p:nvPr>
            <p:ph type="sldNum" sz="quarter" idx="12"/>
          </p:nvPr>
        </p:nvSpPr>
        <p:spPr/>
        <p:txBody>
          <a:bodyPr/>
          <a:lstStyle/>
          <a:p>
            <a:fld id="{D57F1E4F-1CFF-5643-939E-02111984F565}" type="slidenum">
              <a:rPr lang="en-US" smtClean="0"/>
              <a:t>42</a:t>
            </a:fld>
            <a:endParaRPr lang="en-US" dirty="0"/>
          </a:p>
        </p:txBody>
      </p:sp>
    </p:spTree>
    <p:extLst>
      <p:ext uri="{BB962C8B-B14F-4D97-AF65-F5344CB8AC3E}">
        <p14:creationId xmlns:p14="http://schemas.microsoft.com/office/powerpoint/2010/main" val="2068431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E9A879-C1D8-4CEF-867F-943CAB739017}"/>
              </a:ext>
            </a:extLst>
          </p:cNvPr>
          <p:cNvSpPr>
            <a:spLocks noGrp="1"/>
          </p:cNvSpPr>
          <p:nvPr>
            <p:ph type="title"/>
          </p:nvPr>
        </p:nvSpPr>
        <p:spPr>
          <a:xfrm>
            <a:off x="645130" y="200235"/>
            <a:ext cx="9404723" cy="816523"/>
          </a:xfrm>
        </p:spPr>
        <p:txBody>
          <a:bodyPr/>
          <a:lstStyle/>
          <a:p>
            <a:r>
              <a:rPr kumimoji="1" lang="ja-JP" altLang="en-US" dirty="0"/>
              <a:t>＊帰国して復学</a:t>
            </a:r>
          </a:p>
        </p:txBody>
      </p:sp>
      <p:sp>
        <p:nvSpPr>
          <p:cNvPr id="3" name="コンテンツ プレースホルダー 2">
            <a:extLst>
              <a:ext uri="{FF2B5EF4-FFF2-40B4-BE49-F238E27FC236}">
                <a16:creationId xmlns:a16="http://schemas.microsoft.com/office/drawing/2014/main" id="{C8C2FA5E-BF78-4473-AD74-9726B316E67A}"/>
              </a:ext>
            </a:extLst>
          </p:cNvPr>
          <p:cNvSpPr>
            <a:spLocks noGrp="1"/>
          </p:cNvSpPr>
          <p:nvPr>
            <p:ph idx="1"/>
          </p:nvPr>
        </p:nvSpPr>
        <p:spPr>
          <a:xfrm>
            <a:off x="1103312" y="1016758"/>
            <a:ext cx="9492644" cy="5231641"/>
          </a:xfrm>
        </p:spPr>
        <p:txBody>
          <a:bodyPr/>
          <a:lstStyle/>
          <a:p>
            <a:pPr marL="0" indent="0">
              <a:buNone/>
            </a:pPr>
            <a:r>
              <a:rPr kumimoji="1" lang="ja-JP" altLang="en-US" sz="2800" dirty="0"/>
              <a:t>三木は１９３７年３月に卒業を迎えるのだが</a:t>
            </a:r>
            <a:r>
              <a:rPr kumimoji="1" lang="ja-JP" altLang="en-US" sz="2800" dirty="0" err="1"/>
              <a:t>、、、</a:t>
            </a:r>
            <a:endParaRPr kumimoji="1" lang="en-US" altLang="ja-JP" sz="2800" dirty="0"/>
          </a:p>
          <a:p>
            <a:pPr marL="0" indent="0">
              <a:buNone/>
            </a:pPr>
            <a:r>
              <a:rPr lang="ja-JP" altLang="en-US" sz="2800" dirty="0"/>
              <a:t>単位が１つ足りず</a:t>
            </a:r>
            <a:r>
              <a:rPr lang="ja-JP" altLang="en-US" sz="2800" dirty="0">
                <a:solidFill>
                  <a:srgbClr val="FFFF00"/>
                </a:solidFill>
              </a:rPr>
              <a:t>留年の危機</a:t>
            </a:r>
            <a:r>
              <a:rPr lang="ja-JP" altLang="en-US" sz="2800" dirty="0"/>
              <a:t>に</a:t>
            </a:r>
            <a:endParaRPr lang="en-US" altLang="ja-JP" sz="2800" dirty="0"/>
          </a:p>
          <a:p>
            <a:pPr marL="0" indent="0">
              <a:buNone/>
            </a:pPr>
            <a:endParaRPr kumimoji="1" lang="en-US" altLang="ja-JP" sz="2800" dirty="0"/>
          </a:p>
          <a:p>
            <a:pPr marL="0" indent="0">
              <a:buNone/>
            </a:pPr>
            <a:r>
              <a:rPr lang="ja-JP" altLang="en-US" sz="2800" dirty="0"/>
              <a:t>三木「何とかして貰えませんか」</a:t>
            </a:r>
            <a:endParaRPr lang="en-US" altLang="ja-JP" sz="2800" dirty="0"/>
          </a:p>
          <a:p>
            <a:pPr marL="0" indent="0">
              <a:buNone/>
            </a:pPr>
            <a:r>
              <a:rPr lang="ja-JP" altLang="en-US" sz="2800" dirty="0"/>
              <a:t>雄弁部長「２日後までに論文提出」</a:t>
            </a:r>
            <a:endParaRPr lang="en-US" altLang="ja-JP" sz="2800" dirty="0"/>
          </a:p>
          <a:p>
            <a:pPr marL="0" indent="0">
              <a:buNone/>
            </a:pPr>
            <a:r>
              <a:rPr kumimoji="1" lang="ja-JP" altLang="en-US" sz="2800" dirty="0"/>
              <a:t>三木「とても無理だ」</a:t>
            </a:r>
            <a:endParaRPr kumimoji="1" lang="en-US" altLang="ja-JP" sz="2800" dirty="0"/>
          </a:p>
          <a:p>
            <a:pPr marL="0" indent="0">
              <a:buNone/>
            </a:pPr>
            <a:r>
              <a:rPr lang="ja-JP" altLang="en-US" sz="2800" dirty="0"/>
              <a:t>雄弁部長「４、５枚でいいから」</a:t>
            </a:r>
            <a:endParaRPr lang="en-US" altLang="ja-JP" sz="2800" dirty="0"/>
          </a:p>
          <a:p>
            <a:pPr marL="0" indent="0">
              <a:buNone/>
            </a:pPr>
            <a:r>
              <a:rPr lang="ja-JP" altLang="en-US" sz="2800" dirty="0"/>
              <a:t>　　　　↓</a:t>
            </a:r>
            <a:endParaRPr lang="en-US" altLang="ja-JP" sz="2800" dirty="0"/>
          </a:p>
          <a:p>
            <a:pPr marL="0" indent="0">
              <a:buNone/>
            </a:pPr>
            <a:r>
              <a:rPr kumimoji="1" lang="ja-JP" altLang="en-US" sz="2800" dirty="0"/>
              <a:t>三木さん無事、卒業</a:t>
            </a:r>
            <a:endParaRPr kumimoji="1" lang="en-US" altLang="ja-JP" sz="2800" dirty="0"/>
          </a:p>
        </p:txBody>
      </p:sp>
      <p:sp>
        <p:nvSpPr>
          <p:cNvPr id="4" name="スライド番号プレースホルダー 3">
            <a:extLst>
              <a:ext uri="{FF2B5EF4-FFF2-40B4-BE49-F238E27FC236}">
                <a16:creationId xmlns:a16="http://schemas.microsoft.com/office/drawing/2014/main" id="{F67C459F-4AE1-43B8-AC1A-C44C2D7FE0D1}"/>
              </a:ext>
            </a:extLst>
          </p:cNvPr>
          <p:cNvSpPr>
            <a:spLocks noGrp="1"/>
          </p:cNvSpPr>
          <p:nvPr>
            <p:ph type="sldNum" sz="quarter" idx="12"/>
          </p:nvPr>
        </p:nvSpPr>
        <p:spPr/>
        <p:txBody>
          <a:bodyPr/>
          <a:lstStyle/>
          <a:p>
            <a:fld id="{D57F1E4F-1CFF-5643-939E-02111984F565}" type="slidenum">
              <a:rPr lang="en-US" smtClean="0"/>
              <a:t>43</a:t>
            </a:fld>
            <a:endParaRPr lang="en-US" dirty="0"/>
          </a:p>
        </p:txBody>
      </p:sp>
    </p:spTree>
    <p:extLst>
      <p:ext uri="{BB962C8B-B14F-4D97-AF65-F5344CB8AC3E}">
        <p14:creationId xmlns:p14="http://schemas.microsoft.com/office/powerpoint/2010/main" val="225670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5E4D38-5068-4208-8B50-68FB21DAA0DD}"/>
              </a:ext>
            </a:extLst>
          </p:cNvPr>
          <p:cNvSpPr>
            <a:spLocks noGrp="1"/>
          </p:cNvSpPr>
          <p:nvPr>
            <p:ph type="title"/>
          </p:nvPr>
        </p:nvSpPr>
        <p:spPr>
          <a:xfrm>
            <a:off x="646111" y="452718"/>
            <a:ext cx="9404723" cy="849609"/>
          </a:xfrm>
        </p:spPr>
        <p:txBody>
          <a:bodyPr/>
          <a:lstStyle/>
          <a:p>
            <a:r>
              <a:rPr kumimoji="1" lang="ja-JP" altLang="en-US" dirty="0"/>
              <a:t>２．三木武夫とは（当選まで）</a:t>
            </a:r>
          </a:p>
        </p:txBody>
      </p:sp>
      <p:sp>
        <p:nvSpPr>
          <p:cNvPr id="11" name="コンテンツ プレースホルダー 10">
            <a:extLst>
              <a:ext uri="{FF2B5EF4-FFF2-40B4-BE49-F238E27FC236}">
                <a16:creationId xmlns:a16="http://schemas.microsoft.com/office/drawing/2014/main" id="{ACEA149D-40DB-4D5E-8048-2CB1BCADEF9D}"/>
              </a:ext>
            </a:extLst>
          </p:cNvPr>
          <p:cNvSpPr>
            <a:spLocks noGrp="1"/>
          </p:cNvSpPr>
          <p:nvPr>
            <p:ph idx="1"/>
          </p:nvPr>
        </p:nvSpPr>
        <p:spPr>
          <a:xfrm>
            <a:off x="288176" y="1219200"/>
            <a:ext cx="9761678" cy="5029199"/>
          </a:xfrm>
        </p:spPr>
        <p:txBody>
          <a:bodyPr>
            <a:normAutofit/>
          </a:bodyPr>
          <a:lstStyle/>
          <a:p>
            <a:pPr marL="0" indent="0">
              <a:buNone/>
            </a:pPr>
            <a:endParaRPr lang="en-US" altLang="ja-JP" sz="2400" dirty="0"/>
          </a:p>
          <a:p>
            <a:pPr marL="0" indent="0">
              <a:buNone/>
            </a:pPr>
            <a:r>
              <a:rPr lang="ja-JP" altLang="en-US" sz="2400" dirty="0"/>
              <a:t>１９０７年　徳島県板野郡御所村に生まれる</a:t>
            </a:r>
            <a:endParaRPr lang="en-US" altLang="ja-JP" sz="2400" dirty="0"/>
          </a:p>
          <a:p>
            <a:pPr marL="0" indent="0">
              <a:buNone/>
            </a:pPr>
            <a:r>
              <a:rPr lang="ja-JP" altLang="en-US" sz="2400" dirty="0"/>
              <a:t>１９２０年　徳島商業高校へ入学と同時に弁論部に入部</a:t>
            </a:r>
            <a:endParaRPr lang="en-US" altLang="ja-JP" sz="2400" dirty="0"/>
          </a:p>
          <a:p>
            <a:pPr marL="0" indent="0">
              <a:buNone/>
            </a:pPr>
            <a:r>
              <a:rPr lang="ja-JP" altLang="en-US" sz="2400" dirty="0"/>
              <a:t>１９２６年　明治大学専門部商科に入学、明治大学雄弁部入部</a:t>
            </a:r>
            <a:endParaRPr lang="en-US" altLang="ja-JP" sz="2400" dirty="0"/>
          </a:p>
          <a:p>
            <a:pPr marL="0" indent="0">
              <a:buNone/>
            </a:pPr>
            <a:r>
              <a:rPr lang="ja-JP" altLang="en-US" sz="2400" dirty="0"/>
              <a:t>１９２９年　専門部卒業後、明治大学法学部へ再入学し、欧米遊説へ</a:t>
            </a:r>
            <a:endParaRPr lang="en-US" altLang="ja-JP" sz="2400" dirty="0"/>
          </a:p>
          <a:p>
            <a:pPr marL="0" indent="0">
              <a:buNone/>
            </a:pPr>
            <a:r>
              <a:rPr lang="ja-JP" altLang="en-US" sz="2400" dirty="0"/>
              <a:t>１９３０年　帰国</a:t>
            </a:r>
            <a:endParaRPr lang="en-US" altLang="ja-JP" sz="2400" dirty="0"/>
          </a:p>
          <a:p>
            <a:pPr marL="0" indent="0">
              <a:buNone/>
            </a:pPr>
            <a:r>
              <a:rPr lang="ja-JP" altLang="en-US" sz="2400" dirty="0"/>
              <a:t>１９３２年　米国留学</a:t>
            </a:r>
            <a:endParaRPr lang="en-US" altLang="ja-JP" sz="2400" dirty="0"/>
          </a:p>
          <a:p>
            <a:pPr marL="0" indent="0">
              <a:buNone/>
            </a:pPr>
            <a:r>
              <a:rPr lang="ja-JP" altLang="en-US" sz="2400" dirty="0"/>
              <a:t>１９３６年　帰国し、明治大学法学部に復学</a:t>
            </a:r>
            <a:endParaRPr lang="en-US" altLang="ja-JP" sz="2400" dirty="0"/>
          </a:p>
          <a:p>
            <a:pPr marL="0" indent="0">
              <a:buNone/>
            </a:pPr>
            <a:r>
              <a:rPr lang="ja-JP" altLang="en-US" sz="2400" dirty="0"/>
              <a:t>１９３７年　明大卒業後、第２０回総選挙へ出馬、初当選</a:t>
            </a:r>
          </a:p>
        </p:txBody>
      </p:sp>
      <p:sp>
        <p:nvSpPr>
          <p:cNvPr id="3" name="スライド番号プレースホルダー 2">
            <a:extLst>
              <a:ext uri="{FF2B5EF4-FFF2-40B4-BE49-F238E27FC236}">
                <a16:creationId xmlns:a16="http://schemas.microsoft.com/office/drawing/2014/main" id="{D72DAA79-3BFD-44B7-ABDB-CE71D9742BDE}"/>
              </a:ext>
            </a:extLst>
          </p:cNvPr>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3429671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FBDF5A-06E7-4DE5-A7A2-F1D14815DEBD}"/>
              </a:ext>
            </a:extLst>
          </p:cNvPr>
          <p:cNvSpPr>
            <a:spLocks noGrp="1"/>
          </p:cNvSpPr>
          <p:nvPr>
            <p:ph type="title"/>
          </p:nvPr>
        </p:nvSpPr>
        <p:spPr>
          <a:xfrm>
            <a:off x="646111" y="-1008611"/>
            <a:ext cx="9404723" cy="299258"/>
          </a:xfrm>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6DBAF930-65FE-4E4B-8243-4486BFC83CD5}"/>
              </a:ext>
            </a:extLst>
          </p:cNvPr>
          <p:cNvSpPr>
            <a:spLocks noGrp="1"/>
          </p:cNvSpPr>
          <p:nvPr>
            <p:ph idx="1"/>
          </p:nvPr>
        </p:nvSpPr>
        <p:spPr>
          <a:xfrm>
            <a:off x="437804" y="277092"/>
            <a:ext cx="12025745" cy="5971308"/>
          </a:xfrm>
        </p:spPr>
        <p:txBody>
          <a:bodyPr>
            <a:normAutofit/>
          </a:bodyPr>
          <a:lstStyle/>
          <a:p>
            <a:pPr marL="0" indent="0">
              <a:buNone/>
            </a:pPr>
            <a:r>
              <a:rPr kumimoji="1" lang="ja-JP" altLang="en-US" sz="2800" dirty="0"/>
              <a:t>代議士になってからの三木は・・・</a:t>
            </a:r>
            <a:endParaRPr kumimoji="1" lang="en-US" altLang="ja-JP" sz="2800" dirty="0"/>
          </a:p>
          <a:p>
            <a:pPr marL="0" indent="0">
              <a:buNone/>
            </a:pPr>
            <a:endParaRPr lang="en-US" altLang="ja-JP" sz="2800" dirty="0"/>
          </a:p>
          <a:p>
            <a:pPr marL="0" indent="0">
              <a:buNone/>
            </a:pPr>
            <a:r>
              <a:rPr lang="ja-JP" altLang="en-US" sz="2800" dirty="0"/>
              <a:t>逓信大臣・運輸大臣・自民党幹事長・政調会長・経済企画庁長官・</a:t>
            </a:r>
            <a:endParaRPr lang="en-US" altLang="ja-JP" sz="2800" dirty="0"/>
          </a:p>
          <a:p>
            <a:pPr marL="0" indent="0">
              <a:buNone/>
            </a:pPr>
            <a:r>
              <a:rPr lang="ja-JP" altLang="en-US" sz="2800" dirty="0"/>
              <a:t>科学技術庁長官・通産大臣・外務大臣・国務大臣・副総理・環境庁長官・</a:t>
            </a:r>
            <a:endParaRPr lang="en-US" altLang="ja-JP" sz="2800" dirty="0"/>
          </a:p>
          <a:p>
            <a:pPr marL="0" indent="0">
              <a:buNone/>
            </a:pPr>
            <a:r>
              <a:rPr lang="ja-JP" altLang="en-US" sz="2800" dirty="0"/>
              <a:t>内閣総理大臣を歴任。</a:t>
            </a:r>
            <a:endParaRPr lang="en-US" altLang="ja-JP" sz="2800" dirty="0"/>
          </a:p>
          <a:p>
            <a:pPr marL="0" indent="0">
              <a:buNone/>
            </a:pPr>
            <a:endParaRPr lang="en-US" altLang="ja-JP" sz="2800" dirty="0"/>
          </a:p>
          <a:p>
            <a:pPr marL="0" indent="0">
              <a:buNone/>
            </a:pPr>
            <a:r>
              <a:rPr lang="ja-JP" altLang="en-US" sz="2800" dirty="0"/>
              <a:t>１９８７年に、衆議院で在職５０年の表彰を受けた。</a:t>
            </a:r>
            <a:endParaRPr lang="en-US" altLang="ja-JP" sz="2800" dirty="0"/>
          </a:p>
          <a:p>
            <a:pPr marL="0" indent="0">
              <a:buNone/>
            </a:pPr>
            <a:r>
              <a:rPr lang="ja-JP" altLang="en-US" sz="2800" dirty="0"/>
              <a:t>１９８８年　午前１０時３５分に三井記念病院で死去</a:t>
            </a:r>
            <a:endParaRPr lang="en-US" altLang="ja-JP" sz="2800" dirty="0"/>
          </a:p>
          <a:p>
            <a:pPr marL="0" indent="0">
              <a:buNone/>
            </a:pPr>
            <a:r>
              <a:rPr lang="ja-JP" altLang="en-US" sz="2800" dirty="0"/>
              <a:t>　　　　　　　（８１歳）</a:t>
            </a:r>
            <a:endParaRPr lang="en-US" altLang="ja-JP" sz="2800" dirty="0"/>
          </a:p>
        </p:txBody>
      </p:sp>
      <p:pic>
        <p:nvPicPr>
          <p:cNvPr id="5" name="図 4">
            <a:extLst>
              <a:ext uri="{FF2B5EF4-FFF2-40B4-BE49-F238E27FC236}">
                <a16:creationId xmlns:a16="http://schemas.microsoft.com/office/drawing/2014/main" id="{CEEE1836-8E26-4979-BA4C-60EEE1AEB059}"/>
              </a:ext>
            </a:extLst>
          </p:cNvPr>
          <p:cNvPicPr>
            <a:picLocks noChangeAspect="1"/>
          </p:cNvPicPr>
          <p:nvPr/>
        </p:nvPicPr>
        <p:blipFill>
          <a:blip r:embed="rId2"/>
          <a:stretch>
            <a:fillRect/>
          </a:stretch>
        </p:blipFill>
        <p:spPr>
          <a:xfrm>
            <a:off x="9190906" y="2549236"/>
            <a:ext cx="2834839" cy="3699164"/>
          </a:xfrm>
          <a:prstGeom prst="rect">
            <a:avLst/>
          </a:prstGeom>
          <a:ln>
            <a:noFill/>
          </a:ln>
          <a:effectLst>
            <a:softEdge rad="112500"/>
          </a:effectLst>
        </p:spPr>
      </p:pic>
      <p:sp>
        <p:nvSpPr>
          <p:cNvPr id="4" name="スライド番号プレースホルダー 3">
            <a:extLst>
              <a:ext uri="{FF2B5EF4-FFF2-40B4-BE49-F238E27FC236}">
                <a16:creationId xmlns:a16="http://schemas.microsoft.com/office/drawing/2014/main" id="{14A40111-779C-4016-9019-9EF574BB9F4B}"/>
              </a:ext>
            </a:extLst>
          </p:cNvPr>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3954623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4AB728-2B50-4218-A44B-5832022650AA}"/>
              </a:ext>
            </a:extLst>
          </p:cNvPr>
          <p:cNvSpPr>
            <a:spLocks noGrp="1"/>
          </p:cNvSpPr>
          <p:nvPr>
            <p:ph type="title"/>
          </p:nvPr>
        </p:nvSpPr>
        <p:spPr>
          <a:xfrm rot="10800000" flipV="1">
            <a:off x="482135" y="295729"/>
            <a:ext cx="10579331" cy="6454205"/>
          </a:xfrm>
        </p:spPr>
        <p:txBody>
          <a:bodyPr/>
          <a:lstStyle/>
          <a:p>
            <a:r>
              <a:rPr lang="ja-JP" altLang="en-US" dirty="0"/>
              <a:t>注目する政治理念など</a:t>
            </a:r>
            <a:r>
              <a:rPr lang="en-US" altLang="ja-JP" dirty="0"/>
              <a:t>4</a:t>
            </a:r>
            <a:r>
              <a:rPr lang="ja-JP" altLang="en-US" dirty="0"/>
              <a:t>点</a:t>
            </a:r>
            <a:br>
              <a:rPr lang="en-US" altLang="ja-JP" dirty="0"/>
            </a:br>
            <a:br>
              <a:rPr lang="en-US" altLang="ja-JP" dirty="0"/>
            </a:br>
            <a:r>
              <a:rPr lang="ja-JP" altLang="en-US" dirty="0"/>
              <a:t>➀「信無く</a:t>
            </a:r>
            <a:r>
              <a:rPr lang="ja-JP" altLang="en-US" dirty="0" err="1"/>
              <a:t>ば</a:t>
            </a:r>
            <a:r>
              <a:rPr lang="ja-JP" altLang="en-US" dirty="0"/>
              <a:t>立たず」の精神</a:t>
            </a:r>
            <a:br>
              <a:rPr lang="en-US" altLang="ja-JP" dirty="0"/>
            </a:br>
            <a:br>
              <a:rPr lang="en-US" altLang="ja-JP" dirty="0"/>
            </a:br>
            <a:r>
              <a:rPr lang="ja-JP" altLang="en-US" dirty="0"/>
              <a:t>②日中問題への考え</a:t>
            </a:r>
            <a:br>
              <a:rPr lang="en-US" altLang="ja-JP" dirty="0"/>
            </a:br>
            <a:br>
              <a:rPr lang="en-US" altLang="ja-JP" dirty="0"/>
            </a:br>
            <a:r>
              <a:rPr lang="ja-JP" altLang="en-US" dirty="0"/>
              <a:t>③マスコミに対する考え</a:t>
            </a:r>
            <a:br>
              <a:rPr lang="en-US" altLang="ja-JP" dirty="0"/>
            </a:br>
            <a:br>
              <a:rPr lang="en-US" altLang="ja-JP" dirty="0"/>
            </a:br>
            <a:r>
              <a:rPr lang="ja-JP" altLang="en-US" dirty="0"/>
              <a:t>④三木武夫の政治理想</a:t>
            </a:r>
            <a:br>
              <a:rPr lang="en-US" altLang="ja-JP" dirty="0"/>
            </a:br>
            <a:endParaRPr kumimoji="1" lang="ja-JP" altLang="en-US" dirty="0"/>
          </a:p>
        </p:txBody>
      </p:sp>
      <p:sp>
        <p:nvSpPr>
          <p:cNvPr id="4" name="スライド番号プレースホルダー 3">
            <a:extLst>
              <a:ext uri="{FF2B5EF4-FFF2-40B4-BE49-F238E27FC236}">
                <a16:creationId xmlns:a16="http://schemas.microsoft.com/office/drawing/2014/main" id="{F1343428-C766-4880-A8F0-684AB9FB57C0}"/>
              </a:ext>
            </a:extLst>
          </p:cNvPr>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977906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1CD8CDB-AC6A-4FF1-8A04-325452F68D49}"/>
              </a:ext>
            </a:extLst>
          </p:cNvPr>
          <p:cNvSpPr>
            <a:spLocks noGrp="1"/>
          </p:cNvSpPr>
          <p:nvPr>
            <p:ph idx="1"/>
          </p:nvPr>
        </p:nvSpPr>
        <p:spPr>
          <a:xfrm>
            <a:off x="1103312" y="908858"/>
            <a:ext cx="8946541" cy="5339541"/>
          </a:xfrm>
        </p:spPr>
        <p:txBody>
          <a:bodyPr>
            <a:normAutofit/>
          </a:bodyPr>
          <a:lstStyle/>
          <a:p>
            <a:pPr marL="0" indent="0">
              <a:buNone/>
            </a:pPr>
            <a:r>
              <a:rPr lang="ja-JP" altLang="en-US" sz="3600" dirty="0"/>
              <a:t>①「信無く</a:t>
            </a:r>
            <a:r>
              <a:rPr lang="ja-JP" altLang="en-US" sz="3600" dirty="0" err="1"/>
              <a:t>ば</a:t>
            </a:r>
            <a:r>
              <a:rPr lang="ja-JP" altLang="en-US" sz="3600" dirty="0"/>
              <a:t>立たず」という政治理念</a:t>
            </a:r>
            <a:endParaRPr lang="en-US" altLang="ja-JP" sz="3600" dirty="0"/>
          </a:p>
          <a:p>
            <a:pPr marL="0" indent="0">
              <a:buNone/>
            </a:pPr>
            <a:endParaRPr lang="en-US" altLang="ja-JP" sz="3600" dirty="0"/>
          </a:p>
          <a:p>
            <a:pPr marL="0" indent="0">
              <a:buNone/>
            </a:pPr>
            <a:r>
              <a:rPr lang="ja-JP" altLang="en-US" sz="4000" dirty="0"/>
              <a:t>「信無く</a:t>
            </a:r>
            <a:r>
              <a:rPr lang="ja-JP" altLang="en-US" sz="4000" dirty="0" err="1"/>
              <a:t>ば</a:t>
            </a:r>
            <a:r>
              <a:rPr lang="ja-JP" altLang="en-US" sz="4000" dirty="0"/>
              <a:t>立たず」（無信不立）とは</a:t>
            </a:r>
            <a:endParaRPr lang="en-US" altLang="ja-JP" sz="4000" dirty="0"/>
          </a:p>
          <a:p>
            <a:pPr marL="0" indent="0">
              <a:buNone/>
            </a:pPr>
            <a:endParaRPr lang="en-US" altLang="ja-JP" sz="4000" dirty="0">
              <a:solidFill>
                <a:srgbClr val="FFFF00"/>
              </a:solidFill>
            </a:endParaRPr>
          </a:p>
          <a:p>
            <a:pPr marL="0" indent="0">
              <a:buNone/>
            </a:pPr>
            <a:r>
              <a:rPr lang="ja-JP" altLang="en-US" sz="4800" dirty="0">
                <a:solidFill>
                  <a:srgbClr val="FFFF00"/>
                </a:solidFill>
              </a:rPr>
              <a:t>「政治は民衆（国民）の信頼なくして成り立たない」</a:t>
            </a:r>
            <a:endParaRPr lang="en-US" altLang="ja-JP" sz="4800" dirty="0">
              <a:solidFill>
                <a:srgbClr val="FFFF00"/>
              </a:solidFill>
            </a:endParaRP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22E791FB-F587-4421-B2D4-FFC87865EF5B}"/>
              </a:ext>
            </a:extLst>
          </p:cNvPr>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366340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E16ACD5-A433-4C83-83B2-A896034B44B8}"/>
              </a:ext>
            </a:extLst>
          </p:cNvPr>
          <p:cNvSpPr>
            <a:spLocks noGrp="1"/>
          </p:cNvSpPr>
          <p:nvPr>
            <p:ph idx="1"/>
          </p:nvPr>
        </p:nvSpPr>
        <p:spPr>
          <a:xfrm>
            <a:off x="908079" y="124690"/>
            <a:ext cx="9251831" cy="6001790"/>
          </a:xfrm>
        </p:spPr>
        <p:txBody>
          <a:bodyPr/>
          <a:lstStyle/>
          <a:p>
            <a:pPr marL="0" indent="0">
              <a:buNone/>
            </a:pPr>
            <a:endParaRPr lang="en-US" altLang="ja-JP" dirty="0"/>
          </a:p>
          <a:p>
            <a:pPr marL="0" indent="0">
              <a:buNone/>
            </a:pPr>
            <a:r>
              <a:rPr lang="ja-JP" altLang="en-US" sz="3200" dirty="0"/>
              <a:t>②日中問題に対する考え</a:t>
            </a:r>
            <a:endParaRPr lang="en-US" altLang="ja-JP" sz="3200" dirty="0"/>
          </a:p>
          <a:p>
            <a:pPr marL="0" indent="0">
              <a:buNone/>
            </a:pPr>
            <a:endParaRPr lang="en-US" altLang="ja-JP" sz="3200" dirty="0"/>
          </a:p>
          <a:p>
            <a:pPr marL="0" indent="0">
              <a:buNone/>
            </a:pPr>
            <a:r>
              <a:rPr lang="ja-JP" altLang="en-US" sz="3200" dirty="0"/>
              <a:t>三木は佐藤栄作内閣時に外務大臣として</a:t>
            </a:r>
            <a:r>
              <a:rPr lang="ja-JP" altLang="en-US" sz="3200" dirty="0">
                <a:solidFill>
                  <a:srgbClr val="FFFF00"/>
                </a:solidFill>
              </a:rPr>
              <a:t>周恩来</a:t>
            </a:r>
            <a:r>
              <a:rPr lang="ja-JP" altLang="en-US" sz="3200" dirty="0"/>
              <a:t>と</a:t>
            </a:r>
            <a:endParaRPr lang="en-US" altLang="ja-JP" sz="3200" dirty="0"/>
          </a:p>
          <a:p>
            <a:pPr marL="0" indent="0">
              <a:buNone/>
            </a:pPr>
            <a:r>
              <a:rPr lang="ja-JP" altLang="en-US" sz="3200" dirty="0"/>
              <a:t>会談（賠償免除）するなど日中問題に取り組んだ。</a:t>
            </a:r>
            <a:endParaRPr lang="en-US" altLang="ja-JP" sz="3200" dirty="0"/>
          </a:p>
          <a:p>
            <a:pPr marL="0" indent="0">
              <a:buNone/>
            </a:pPr>
            <a:endParaRPr lang="en-US" altLang="ja-JP" sz="3200" dirty="0"/>
          </a:p>
          <a:p>
            <a:pPr marL="0" indent="0">
              <a:buNone/>
            </a:pPr>
            <a:r>
              <a:rPr lang="ja-JP" altLang="en-US" sz="3200" dirty="0"/>
              <a:t>アジアの不幸は日中間に対立があったから、</a:t>
            </a:r>
            <a:endParaRPr lang="en-US" altLang="ja-JP" sz="3200" dirty="0"/>
          </a:p>
          <a:p>
            <a:pPr marL="0" indent="0">
              <a:buNone/>
            </a:pPr>
            <a:r>
              <a:rPr lang="ja-JP" altLang="en-US" sz="3200" dirty="0"/>
              <a:t>「</a:t>
            </a:r>
            <a:r>
              <a:rPr lang="ja-JP" altLang="en-US" sz="3200" dirty="0">
                <a:solidFill>
                  <a:srgbClr val="FFFF00"/>
                </a:solidFill>
              </a:rPr>
              <a:t>アジアの安定は日中の和解にあり</a:t>
            </a:r>
            <a:r>
              <a:rPr lang="ja-JP" altLang="en-US" sz="3200" dirty="0"/>
              <a:t>」</a:t>
            </a:r>
            <a:endParaRPr lang="en-US" altLang="ja-JP" sz="3200"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22404E64-46E1-492E-B994-C8B88C6D52C7}"/>
              </a:ext>
            </a:extLst>
          </p:cNvPr>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84895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9466</TotalTime>
  <Words>1498</Words>
  <Application>Microsoft Office PowerPoint</Application>
  <PresentationFormat>ワイド画面</PresentationFormat>
  <Paragraphs>348</Paragraphs>
  <Slides>43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43</vt:i4>
      </vt:variant>
    </vt:vector>
  </HeadingPairs>
  <TitlesOfParts>
    <vt:vector size="50" baseType="lpstr">
      <vt:lpstr>HG明朝B</vt:lpstr>
      <vt:lpstr>メイリオ</vt:lpstr>
      <vt:lpstr>游ゴシック</vt:lpstr>
      <vt:lpstr>Arial</vt:lpstr>
      <vt:lpstr>Century Gothic</vt:lpstr>
      <vt:lpstr>Wingdings 3</vt:lpstr>
      <vt:lpstr>イオン</vt:lpstr>
      <vt:lpstr>   理想あるバルカン政治家 三木武夫の政治理念と その形成 </vt:lpstr>
      <vt:lpstr>勉強会の流れ</vt:lpstr>
      <vt:lpstr>PowerPoint プレゼンテーション</vt:lpstr>
      <vt:lpstr>１．勉強会の目的</vt:lpstr>
      <vt:lpstr>２．三木武夫とは（当選まで）</vt:lpstr>
      <vt:lpstr>PowerPoint プレゼンテーション</vt:lpstr>
      <vt:lpstr>注目する政治理念など4点  ➀「信無くば立たず」の精神  ②日中問題への考え  ③マスコミに対する考え  ④三木武夫の政治理想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３．政治家・三木の 信念・政治理念の形成過程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補足</vt:lpstr>
      <vt:lpstr>①まとめ</vt:lpstr>
      <vt:lpstr>憲政記念館にて 発表者撮影</vt:lpstr>
      <vt:lpstr>３－２　日中問題に対する意識</vt:lpstr>
      <vt:lpstr>PowerPoint プレゼンテーション</vt:lpstr>
      <vt:lpstr>PowerPoint プレゼンテーション</vt:lpstr>
      <vt:lpstr>PowerPoint プレゼンテーション</vt:lpstr>
      <vt:lpstr>②まとめ</vt:lpstr>
      <vt:lpstr>３－３　マスコミに対する意識とその根源</vt:lpstr>
      <vt:lpstr>PowerPoint プレゼンテーション</vt:lpstr>
      <vt:lpstr>PowerPoint プレゼンテーション</vt:lpstr>
      <vt:lpstr>PowerPoint プレゼンテーション</vt:lpstr>
      <vt:lpstr>③まとめ</vt:lpstr>
      <vt:lpstr>３－４　理想の政治と三木政治</vt:lpstr>
      <vt:lpstr>PowerPoint プレゼンテーション</vt:lpstr>
      <vt:lpstr>PowerPoint プレゼンテーション</vt:lpstr>
      <vt:lpstr>PowerPoint プレゼンテーション</vt:lpstr>
      <vt:lpstr>５．おわりに</vt:lpstr>
      <vt:lpstr>PowerPoint プレゼンテーション</vt:lpstr>
      <vt:lpstr>PowerPoint プレゼンテーション</vt:lpstr>
      <vt:lpstr>４．番外編</vt:lpstr>
      <vt:lpstr>４－２　明治大学　　</vt:lpstr>
      <vt:lpstr>PowerPoint プレゼンテーション</vt:lpstr>
      <vt:lpstr>＊帰国して復学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理想を持つバルカン政治家・ 三木武夫の政治的信念形成を 明大卒業までを中心に考える</dc:title>
  <dc:creator>kazumamw0404@gmail.com</dc:creator>
  <cp:lastModifiedBy>kazumamw0404@gmail.com</cp:lastModifiedBy>
  <cp:revision>117</cp:revision>
  <dcterms:created xsi:type="dcterms:W3CDTF">2017-11-01T08:50:17Z</dcterms:created>
  <dcterms:modified xsi:type="dcterms:W3CDTF">2017-11-25T03:37:50Z</dcterms:modified>
</cp:coreProperties>
</file>