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60"/>
  </p:notesMasterIdLst>
  <p:handoutMasterIdLst>
    <p:handoutMasterId r:id="rId61"/>
  </p:handoutMasterIdLst>
  <p:sldIdLst>
    <p:sldId id="256" r:id="rId3"/>
    <p:sldId id="257" r:id="rId4"/>
    <p:sldId id="327" r:id="rId5"/>
    <p:sldId id="309" r:id="rId6"/>
    <p:sldId id="270" r:id="rId7"/>
    <p:sldId id="346" r:id="rId8"/>
    <p:sldId id="299" r:id="rId9"/>
    <p:sldId id="300" r:id="rId10"/>
    <p:sldId id="301" r:id="rId11"/>
    <p:sldId id="297" r:id="rId12"/>
    <p:sldId id="347" r:id="rId13"/>
    <p:sldId id="328" r:id="rId14"/>
    <p:sldId id="326" r:id="rId15"/>
    <p:sldId id="342" r:id="rId16"/>
    <p:sldId id="341" r:id="rId17"/>
    <p:sldId id="348" r:id="rId18"/>
    <p:sldId id="349" r:id="rId19"/>
    <p:sldId id="304" r:id="rId20"/>
    <p:sldId id="293" r:id="rId21"/>
    <p:sldId id="329" r:id="rId22"/>
    <p:sldId id="305" r:id="rId23"/>
    <p:sldId id="267" r:id="rId24"/>
    <p:sldId id="318" r:id="rId25"/>
    <p:sldId id="317" r:id="rId26"/>
    <p:sldId id="285" r:id="rId27"/>
    <p:sldId id="280" r:id="rId28"/>
    <p:sldId id="332" r:id="rId29"/>
    <p:sldId id="279" r:id="rId30"/>
    <p:sldId id="308" r:id="rId31"/>
    <p:sldId id="333" r:id="rId32"/>
    <p:sldId id="334" r:id="rId33"/>
    <p:sldId id="287" r:id="rId34"/>
    <p:sldId id="311" r:id="rId35"/>
    <p:sldId id="330" r:id="rId36"/>
    <p:sldId id="281" r:id="rId37"/>
    <p:sldId id="282" r:id="rId38"/>
    <p:sldId id="312" r:id="rId39"/>
    <p:sldId id="335" r:id="rId40"/>
    <p:sldId id="336" r:id="rId41"/>
    <p:sldId id="313" r:id="rId42"/>
    <p:sldId id="337" r:id="rId43"/>
    <p:sldId id="338" r:id="rId44"/>
    <p:sldId id="316" r:id="rId45"/>
    <p:sldId id="288" r:id="rId46"/>
    <p:sldId id="339" r:id="rId47"/>
    <p:sldId id="331" r:id="rId48"/>
    <p:sldId id="322" r:id="rId49"/>
    <p:sldId id="323" r:id="rId50"/>
    <p:sldId id="343" r:id="rId51"/>
    <p:sldId id="344" r:id="rId52"/>
    <p:sldId id="271" r:id="rId53"/>
    <p:sldId id="320" r:id="rId54"/>
    <p:sldId id="345" r:id="rId55"/>
    <p:sldId id="324" r:id="rId56"/>
    <p:sldId id="321" r:id="rId57"/>
    <p:sldId id="350" r:id="rId58"/>
    <p:sldId id="351" r:id="rId5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3B68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FA74C-0250-4ED7-9133-91F6CDE4C71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0EBC414-089B-4B26-829D-8B3A303C198A}">
      <dgm:prSet phldrT="[テキスト]" custT="1"/>
      <dgm:spPr>
        <a:solidFill>
          <a:schemeClr val="accent5"/>
        </a:solidFill>
      </dgm:spPr>
      <dgm:t>
        <a:bodyPr/>
        <a:lstStyle/>
        <a:p>
          <a:r>
            <a:rPr kumimoji="1" lang="ja-JP" altLang="en-US" sz="3000" dirty="0"/>
            <a:t>市場経済に組み込まれた層</a:t>
          </a:r>
        </a:p>
      </dgm:t>
    </dgm:pt>
    <dgm:pt modelId="{3653B889-34D4-48C6-9D22-597F06324F24}" type="parTrans" cxnId="{F3470D99-D1F1-46FA-8651-6E859437F1FB}">
      <dgm:prSet/>
      <dgm:spPr/>
      <dgm:t>
        <a:bodyPr/>
        <a:lstStyle/>
        <a:p>
          <a:endParaRPr kumimoji="1" lang="ja-JP" altLang="en-US"/>
        </a:p>
      </dgm:t>
    </dgm:pt>
    <dgm:pt modelId="{653BE3FF-880D-4715-BB31-E2F952B6DB8A}" type="sibTrans" cxnId="{F3470D99-D1F1-46FA-8651-6E859437F1FB}">
      <dgm:prSet/>
      <dgm:spPr/>
      <dgm:t>
        <a:bodyPr/>
        <a:lstStyle/>
        <a:p>
          <a:endParaRPr kumimoji="1" lang="ja-JP" altLang="en-US"/>
        </a:p>
      </dgm:t>
    </dgm:pt>
    <dgm:pt modelId="{C223DCCB-BE14-41D3-A49A-7AE2E1CEDCB2}">
      <dgm:prSet phldrT="[テキスト]"/>
      <dgm:spPr>
        <a:solidFill>
          <a:schemeClr val="accent2"/>
        </a:solidFill>
      </dgm:spPr>
      <dgm:t>
        <a:bodyPr/>
        <a:lstStyle/>
        <a:p>
          <a:r>
            <a:rPr kumimoji="1" lang="ja-JP" altLang="en-US" dirty="0"/>
            <a:t>農村のコミュニティに</a:t>
          </a:r>
          <a:endParaRPr kumimoji="1" lang="en-US" altLang="ja-JP" dirty="0"/>
        </a:p>
        <a:p>
          <a:r>
            <a:rPr kumimoji="1" lang="ja-JP" altLang="en-US" dirty="0"/>
            <a:t>埋め込まれた層</a:t>
          </a:r>
        </a:p>
      </dgm:t>
    </dgm:pt>
    <dgm:pt modelId="{20301F8E-2279-4326-A739-88492FE8D026}" type="parTrans" cxnId="{812BB22D-401E-4AF1-A326-1B80A1A6DA79}">
      <dgm:prSet/>
      <dgm:spPr/>
      <dgm:t>
        <a:bodyPr/>
        <a:lstStyle/>
        <a:p>
          <a:endParaRPr kumimoji="1" lang="ja-JP" altLang="en-US"/>
        </a:p>
      </dgm:t>
    </dgm:pt>
    <dgm:pt modelId="{A37E0A56-36D8-4046-BA52-B9F44EEBA490}" type="sibTrans" cxnId="{812BB22D-401E-4AF1-A326-1B80A1A6DA79}">
      <dgm:prSet/>
      <dgm:spPr/>
      <dgm:t>
        <a:bodyPr/>
        <a:lstStyle/>
        <a:p>
          <a:endParaRPr kumimoji="1" lang="ja-JP" altLang="en-US"/>
        </a:p>
      </dgm:t>
    </dgm:pt>
    <dgm:pt modelId="{EEF0F228-32AE-45DB-BF3E-76425411DDA1}" type="pres">
      <dgm:prSet presAssocID="{48EFA74C-0250-4ED7-9133-91F6CDE4C7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7DB48C-2D5C-46D9-8B6B-5BB9E3CCCC10}" type="pres">
      <dgm:prSet presAssocID="{90EBC414-089B-4B26-829D-8B3A303C198A}" presName="vertOne" presStyleCnt="0"/>
      <dgm:spPr/>
    </dgm:pt>
    <dgm:pt modelId="{701A82CD-98E8-4A55-8332-244345D8C8BA}" type="pres">
      <dgm:prSet presAssocID="{90EBC414-089B-4B26-829D-8B3A303C198A}" presName="txOne" presStyleLbl="node0" presStyleIdx="0" presStyleCnt="1">
        <dgm:presLayoutVars>
          <dgm:chPref val="3"/>
        </dgm:presLayoutVars>
      </dgm:prSet>
      <dgm:spPr/>
    </dgm:pt>
    <dgm:pt modelId="{767FAD9F-6DBF-46CA-80B0-116336097EAE}" type="pres">
      <dgm:prSet presAssocID="{90EBC414-089B-4B26-829D-8B3A303C198A}" presName="parTransOne" presStyleCnt="0"/>
      <dgm:spPr/>
    </dgm:pt>
    <dgm:pt modelId="{D2D6B133-485F-4E8F-82FD-EFE1559C4C8C}" type="pres">
      <dgm:prSet presAssocID="{90EBC414-089B-4B26-829D-8B3A303C198A}" presName="horzOne" presStyleCnt="0"/>
      <dgm:spPr/>
    </dgm:pt>
    <dgm:pt modelId="{B47FB7CB-A12B-4E39-BFE4-54C9406D3105}" type="pres">
      <dgm:prSet presAssocID="{C223DCCB-BE14-41D3-A49A-7AE2E1CEDCB2}" presName="vertTwo" presStyleCnt="0"/>
      <dgm:spPr/>
    </dgm:pt>
    <dgm:pt modelId="{7AE22B97-405E-4720-87D2-9D825DBC9355}" type="pres">
      <dgm:prSet presAssocID="{C223DCCB-BE14-41D3-A49A-7AE2E1CEDCB2}" presName="txTwo" presStyleLbl="node2" presStyleIdx="0" presStyleCnt="1">
        <dgm:presLayoutVars>
          <dgm:chPref val="3"/>
        </dgm:presLayoutVars>
      </dgm:prSet>
      <dgm:spPr/>
    </dgm:pt>
    <dgm:pt modelId="{72BA6B34-768B-4AE0-863A-BCA133F2B702}" type="pres">
      <dgm:prSet presAssocID="{C223DCCB-BE14-41D3-A49A-7AE2E1CEDCB2}" presName="horzTwo" presStyleCnt="0"/>
      <dgm:spPr/>
    </dgm:pt>
  </dgm:ptLst>
  <dgm:cxnLst>
    <dgm:cxn modelId="{812BB22D-401E-4AF1-A326-1B80A1A6DA79}" srcId="{90EBC414-089B-4B26-829D-8B3A303C198A}" destId="{C223DCCB-BE14-41D3-A49A-7AE2E1CEDCB2}" srcOrd="0" destOrd="0" parTransId="{20301F8E-2279-4326-A739-88492FE8D026}" sibTransId="{A37E0A56-36D8-4046-BA52-B9F44EEBA490}"/>
    <dgm:cxn modelId="{E551EB5F-30AB-4C0B-B05A-5E58891B6214}" type="presOf" srcId="{90EBC414-089B-4B26-829D-8B3A303C198A}" destId="{701A82CD-98E8-4A55-8332-244345D8C8BA}" srcOrd="0" destOrd="0" presId="urn:microsoft.com/office/officeart/2005/8/layout/hierarchy4"/>
    <dgm:cxn modelId="{2436EF63-EA6A-42F1-BC5F-10554C45BDAF}" type="presOf" srcId="{C223DCCB-BE14-41D3-A49A-7AE2E1CEDCB2}" destId="{7AE22B97-405E-4720-87D2-9D825DBC9355}" srcOrd="0" destOrd="0" presId="urn:microsoft.com/office/officeart/2005/8/layout/hierarchy4"/>
    <dgm:cxn modelId="{20A35690-6BA2-4C0B-A32D-9A606CD668BF}" type="presOf" srcId="{48EFA74C-0250-4ED7-9133-91F6CDE4C715}" destId="{EEF0F228-32AE-45DB-BF3E-76425411DDA1}" srcOrd="0" destOrd="0" presId="urn:microsoft.com/office/officeart/2005/8/layout/hierarchy4"/>
    <dgm:cxn modelId="{F3470D99-D1F1-46FA-8651-6E859437F1FB}" srcId="{48EFA74C-0250-4ED7-9133-91F6CDE4C715}" destId="{90EBC414-089B-4B26-829D-8B3A303C198A}" srcOrd="0" destOrd="0" parTransId="{3653B889-34D4-48C6-9D22-597F06324F24}" sibTransId="{653BE3FF-880D-4715-BB31-E2F952B6DB8A}"/>
    <dgm:cxn modelId="{EAA6D097-FEFF-48BF-8193-954807028A39}" type="presParOf" srcId="{EEF0F228-32AE-45DB-BF3E-76425411DDA1}" destId="{FD7DB48C-2D5C-46D9-8B6B-5BB9E3CCCC10}" srcOrd="0" destOrd="0" presId="urn:microsoft.com/office/officeart/2005/8/layout/hierarchy4"/>
    <dgm:cxn modelId="{B3631E5E-A159-4AE2-9C74-7B30E153581F}" type="presParOf" srcId="{FD7DB48C-2D5C-46D9-8B6B-5BB9E3CCCC10}" destId="{701A82CD-98E8-4A55-8332-244345D8C8BA}" srcOrd="0" destOrd="0" presId="urn:microsoft.com/office/officeart/2005/8/layout/hierarchy4"/>
    <dgm:cxn modelId="{9D0EBBF7-ADAE-49CB-8709-4D7E87F28007}" type="presParOf" srcId="{FD7DB48C-2D5C-46D9-8B6B-5BB9E3CCCC10}" destId="{767FAD9F-6DBF-46CA-80B0-116336097EAE}" srcOrd="1" destOrd="0" presId="urn:microsoft.com/office/officeart/2005/8/layout/hierarchy4"/>
    <dgm:cxn modelId="{0D5DB3B9-500E-4331-A724-103F89030610}" type="presParOf" srcId="{FD7DB48C-2D5C-46D9-8B6B-5BB9E3CCCC10}" destId="{D2D6B133-485F-4E8F-82FD-EFE1559C4C8C}" srcOrd="2" destOrd="0" presId="urn:microsoft.com/office/officeart/2005/8/layout/hierarchy4"/>
    <dgm:cxn modelId="{D2C8B0A6-532C-404B-AE77-0913882572B0}" type="presParOf" srcId="{D2D6B133-485F-4E8F-82FD-EFE1559C4C8C}" destId="{B47FB7CB-A12B-4E39-BFE4-54C9406D3105}" srcOrd="0" destOrd="0" presId="urn:microsoft.com/office/officeart/2005/8/layout/hierarchy4"/>
    <dgm:cxn modelId="{D080675E-0672-462E-BA21-0772D0697B4A}" type="presParOf" srcId="{B47FB7CB-A12B-4E39-BFE4-54C9406D3105}" destId="{7AE22B97-405E-4720-87D2-9D825DBC9355}" srcOrd="0" destOrd="0" presId="urn:microsoft.com/office/officeart/2005/8/layout/hierarchy4"/>
    <dgm:cxn modelId="{28141684-93C6-4A74-B318-185CC29AEF6E}" type="presParOf" srcId="{B47FB7CB-A12B-4E39-BFE4-54C9406D3105}" destId="{72BA6B34-768B-4AE0-863A-BCA133F2B7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FA74C-0250-4ED7-9133-91F6CDE4C715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0EBC414-089B-4B26-829D-8B3A303C198A}">
      <dgm:prSet phldrT="[テキスト]" custT="1"/>
      <dgm:spPr>
        <a:solidFill>
          <a:schemeClr val="accent5"/>
        </a:solidFill>
      </dgm:spPr>
      <dgm:t>
        <a:bodyPr/>
        <a:lstStyle/>
        <a:p>
          <a:r>
            <a:rPr kumimoji="1" lang="ja-JP" altLang="en-US" sz="3000" dirty="0"/>
            <a:t>市場経済に組み込まれた層</a:t>
          </a:r>
        </a:p>
      </dgm:t>
    </dgm:pt>
    <dgm:pt modelId="{3653B889-34D4-48C6-9D22-597F06324F24}" type="parTrans" cxnId="{F3470D99-D1F1-46FA-8651-6E859437F1FB}">
      <dgm:prSet/>
      <dgm:spPr/>
      <dgm:t>
        <a:bodyPr/>
        <a:lstStyle/>
        <a:p>
          <a:endParaRPr kumimoji="1" lang="ja-JP" altLang="en-US"/>
        </a:p>
      </dgm:t>
    </dgm:pt>
    <dgm:pt modelId="{653BE3FF-880D-4715-BB31-E2F952B6DB8A}" type="sibTrans" cxnId="{F3470D99-D1F1-46FA-8651-6E859437F1FB}">
      <dgm:prSet/>
      <dgm:spPr/>
      <dgm:t>
        <a:bodyPr/>
        <a:lstStyle/>
        <a:p>
          <a:endParaRPr kumimoji="1" lang="ja-JP" altLang="en-US"/>
        </a:p>
      </dgm:t>
    </dgm:pt>
    <dgm:pt modelId="{C223DCCB-BE14-41D3-A49A-7AE2E1CEDCB2}">
      <dgm:prSet phldrT="[テキスト]"/>
      <dgm:spPr>
        <a:solidFill>
          <a:schemeClr val="accent2"/>
        </a:solidFill>
      </dgm:spPr>
      <dgm:t>
        <a:bodyPr/>
        <a:lstStyle/>
        <a:p>
          <a:r>
            <a:rPr kumimoji="1" lang="ja-JP" altLang="en-US" dirty="0"/>
            <a:t>農村のコミュニティに</a:t>
          </a:r>
          <a:endParaRPr kumimoji="1" lang="en-US" altLang="ja-JP" dirty="0"/>
        </a:p>
        <a:p>
          <a:r>
            <a:rPr kumimoji="1" lang="ja-JP" altLang="en-US" dirty="0"/>
            <a:t>埋め込まれた層</a:t>
          </a:r>
        </a:p>
      </dgm:t>
    </dgm:pt>
    <dgm:pt modelId="{20301F8E-2279-4326-A739-88492FE8D026}" type="parTrans" cxnId="{812BB22D-401E-4AF1-A326-1B80A1A6DA79}">
      <dgm:prSet/>
      <dgm:spPr/>
      <dgm:t>
        <a:bodyPr/>
        <a:lstStyle/>
        <a:p>
          <a:endParaRPr kumimoji="1" lang="ja-JP" altLang="en-US"/>
        </a:p>
      </dgm:t>
    </dgm:pt>
    <dgm:pt modelId="{A37E0A56-36D8-4046-BA52-B9F44EEBA490}" type="sibTrans" cxnId="{812BB22D-401E-4AF1-A326-1B80A1A6DA79}">
      <dgm:prSet/>
      <dgm:spPr/>
      <dgm:t>
        <a:bodyPr/>
        <a:lstStyle/>
        <a:p>
          <a:endParaRPr kumimoji="1" lang="ja-JP" altLang="en-US"/>
        </a:p>
      </dgm:t>
    </dgm:pt>
    <dgm:pt modelId="{EEF0F228-32AE-45DB-BF3E-76425411DDA1}" type="pres">
      <dgm:prSet presAssocID="{48EFA74C-0250-4ED7-9133-91F6CDE4C71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D7DB48C-2D5C-46D9-8B6B-5BB9E3CCCC10}" type="pres">
      <dgm:prSet presAssocID="{90EBC414-089B-4B26-829D-8B3A303C198A}" presName="vertOne" presStyleCnt="0"/>
      <dgm:spPr/>
    </dgm:pt>
    <dgm:pt modelId="{701A82CD-98E8-4A55-8332-244345D8C8BA}" type="pres">
      <dgm:prSet presAssocID="{90EBC414-089B-4B26-829D-8B3A303C198A}" presName="txOne" presStyleLbl="node0" presStyleIdx="0" presStyleCnt="1" custLinFactNeighborY="-8377">
        <dgm:presLayoutVars>
          <dgm:chPref val="3"/>
        </dgm:presLayoutVars>
      </dgm:prSet>
      <dgm:spPr/>
    </dgm:pt>
    <dgm:pt modelId="{767FAD9F-6DBF-46CA-80B0-116336097EAE}" type="pres">
      <dgm:prSet presAssocID="{90EBC414-089B-4B26-829D-8B3A303C198A}" presName="parTransOne" presStyleCnt="0"/>
      <dgm:spPr/>
    </dgm:pt>
    <dgm:pt modelId="{D2D6B133-485F-4E8F-82FD-EFE1559C4C8C}" type="pres">
      <dgm:prSet presAssocID="{90EBC414-089B-4B26-829D-8B3A303C198A}" presName="horzOne" presStyleCnt="0"/>
      <dgm:spPr/>
    </dgm:pt>
    <dgm:pt modelId="{B47FB7CB-A12B-4E39-BFE4-54C9406D3105}" type="pres">
      <dgm:prSet presAssocID="{C223DCCB-BE14-41D3-A49A-7AE2E1CEDCB2}" presName="vertTwo" presStyleCnt="0"/>
      <dgm:spPr/>
    </dgm:pt>
    <dgm:pt modelId="{7AE22B97-405E-4720-87D2-9D825DBC9355}" type="pres">
      <dgm:prSet presAssocID="{C223DCCB-BE14-41D3-A49A-7AE2E1CEDCB2}" presName="txTwo" presStyleLbl="node2" presStyleIdx="0" presStyleCnt="1" custLinFactNeighborX="-224" custLinFactNeighborY="47783">
        <dgm:presLayoutVars>
          <dgm:chPref val="3"/>
        </dgm:presLayoutVars>
      </dgm:prSet>
      <dgm:spPr/>
    </dgm:pt>
    <dgm:pt modelId="{72BA6B34-768B-4AE0-863A-BCA133F2B702}" type="pres">
      <dgm:prSet presAssocID="{C223DCCB-BE14-41D3-A49A-7AE2E1CEDCB2}" presName="horzTwo" presStyleCnt="0"/>
      <dgm:spPr/>
    </dgm:pt>
  </dgm:ptLst>
  <dgm:cxnLst>
    <dgm:cxn modelId="{812BB22D-401E-4AF1-A326-1B80A1A6DA79}" srcId="{90EBC414-089B-4B26-829D-8B3A303C198A}" destId="{C223DCCB-BE14-41D3-A49A-7AE2E1CEDCB2}" srcOrd="0" destOrd="0" parTransId="{20301F8E-2279-4326-A739-88492FE8D026}" sibTransId="{A37E0A56-36D8-4046-BA52-B9F44EEBA490}"/>
    <dgm:cxn modelId="{E551EB5F-30AB-4C0B-B05A-5E58891B6214}" type="presOf" srcId="{90EBC414-089B-4B26-829D-8B3A303C198A}" destId="{701A82CD-98E8-4A55-8332-244345D8C8BA}" srcOrd="0" destOrd="0" presId="urn:microsoft.com/office/officeart/2005/8/layout/hierarchy4"/>
    <dgm:cxn modelId="{2436EF63-EA6A-42F1-BC5F-10554C45BDAF}" type="presOf" srcId="{C223DCCB-BE14-41D3-A49A-7AE2E1CEDCB2}" destId="{7AE22B97-405E-4720-87D2-9D825DBC9355}" srcOrd="0" destOrd="0" presId="urn:microsoft.com/office/officeart/2005/8/layout/hierarchy4"/>
    <dgm:cxn modelId="{20A35690-6BA2-4C0B-A32D-9A606CD668BF}" type="presOf" srcId="{48EFA74C-0250-4ED7-9133-91F6CDE4C715}" destId="{EEF0F228-32AE-45DB-BF3E-76425411DDA1}" srcOrd="0" destOrd="0" presId="urn:microsoft.com/office/officeart/2005/8/layout/hierarchy4"/>
    <dgm:cxn modelId="{F3470D99-D1F1-46FA-8651-6E859437F1FB}" srcId="{48EFA74C-0250-4ED7-9133-91F6CDE4C715}" destId="{90EBC414-089B-4B26-829D-8B3A303C198A}" srcOrd="0" destOrd="0" parTransId="{3653B889-34D4-48C6-9D22-597F06324F24}" sibTransId="{653BE3FF-880D-4715-BB31-E2F952B6DB8A}"/>
    <dgm:cxn modelId="{EAA6D097-FEFF-48BF-8193-954807028A39}" type="presParOf" srcId="{EEF0F228-32AE-45DB-BF3E-76425411DDA1}" destId="{FD7DB48C-2D5C-46D9-8B6B-5BB9E3CCCC10}" srcOrd="0" destOrd="0" presId="urn:microsoft.com/office/officeart/2005/8/layout/hierarchy4"/>
    <dgm:cxn modelId="{B3631E5E-A159-4AE2-9C74-7B30E153581F}" type="presParOf" srcId="{FD7DB48C-2D5C-46D9-8B6B-5BB9E3CCCC10}" destId="{701A82CD-98E8-4A55-8332-244345D8C8BA}" srcOrd="0" destOrd="0" presId="urn:microsoft.com/office/officeart/2005/8/layout/hierarchy4"/>
    <dgm:cxn modelId="{9D0EBBF7-ADAE-49CB-8709-4D7E87F28007}" type="presParOf" srcId="{FD7DB48C-2D5C-46D9-8B6B-5BB9E3CCCC10}" destId="{767FAD9F-6DBF-46CA-80B0-116336097EAE}" srcOrd="1" destOrd="0" presId="urn:microsoft.com/office/officeart/2005/8/layout/hierarchy4"/>
    <dgm:cxn modelId="{0D5DB3B9-500E-4331-A724-103F89030610}" type="presParOf" srcId="{FD7DB48C-2D5C-46D9-8B6B-5BB9E3CCCC10}" destId="{D2D6B133-485F-4E8F-82FD-EFE1559C4C8C}" srcOrd="2" destOrd="0" presId="urn:microsoft.com/office/officeart/2005/8/layout/hierarchy4"/>
    <dgm:cxn modelId="{D2C8B0A6-532C-404B-AE77-0913882572B0}" type="presParOf" srcId="{D2D6B133-485F-4E8F-82FD-EFE1559C4C8C}" destId="{B47FB7CB-A12B-4E39-BFE4-54C9406D3105}" srcOrd="0" destOrd="0" presId="urn:microsoft.com/office/officeart/2005/8/layout/hierarchy4"/>
    <dgm:cxn modelId="{D080675E-0672-462E-BA21-0772D0697B4A}" type="presParOf" srcId="{B47FB7CB-A12B-4E39-BFE4-54C9406D3105}" destId="{7AE22B97-405E-4720-87D2-9D825DBC9355}" srcOrd="0" destOrd="0" presId="urn:microsoft.com/office/officeart/2005/8/layout/hierarchy4"/>
    <dgm:cxn modelId="{28141684-93C6-4A74-B318-185CC29AEF6E}" type="presParOf" srcId="{B47FB7CB-A12B-4E39-BFE4-54C9406D3105}" destId="{72BA6B34-768B-4AE0-863A-BCA133F2B7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A82CD-98E8-4A55-8332-244345D8C8BA}">
      <dsp:nvSpPr>
        <dsp:cNvPr id="0" name=""/>
        <dsp:cNvSpPr/>
      </dsp:nvSpPr>
      <dsp:spPr>
        <a:xfrm>
          <a:off x="3452" y="1220"/>
          <a:ext cx="7063957" cy="1988683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市場経済に組み込まれた層</a:t>
          </a:r>
        </a:p>
      </dsp:txBody>
      <dsp:txXfrm>
        <a:off x="61699" y="59467"/>
        <a:ext cx="6947463" cy="1872189"/>
      </dsp:txXfrm>
    </dsp:sp>
    <dsp:sp modelId="{7AE22B97-405E-4720-87D2-9D825DBC9355}">
      <dsp:nvSpPr>
        <dsp:cNvPr id="0" name=""/>
        <dsp:cNvSpPr/>
      </dsp:nvSpPr>
      <dsp:spPr>
        <a:xfrm>
          <a:off x="3452" y="2178801"/>
          <a:ext cx="7063957" cy="198868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農村のコミュニティに</a:t>
          </a:r>
          <a:endParaRPr kumimoji="1" lang="en-US" altLang="ja-JP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埋め込まれた層</a:t>
          </a:r>
        </a:p>
      </dsp:txBody>
      <dsp:txXfrm>
        <a:off x="61699" y="2237048"/>
        <a:ext cx="6947463" cy="1872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A82CD-98E8-4A55-8332-244345D8C8BA}">
      <dsp:nvSpPr>
        <dsp:cNvPr id="0" name=""/>
        <dsp:cNvSpPr/>
      </dsp:nvSpPr>
      <dsp:spPr>
        <a:xfrm>
          <a:off x="2418" y="0"/>
          <a:ext cx="4948577" cy="1592185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3000" kern="1200" dirty="0"/>
            <a:t>市場経済に組み込まれた層</a:t>
          </a:r>
        </a:p>
      </dsp:txBody>
      <dsp:txXfrm>
        <a:off x="49052" y="46634"/>
        <a:ext cx="4855309" cy="1498917"/>
      </dsp:txXfrm>
    </dsp:sp>
    <dsp:sp modelId="{7AE22B97-405E-4720-87D2-9D825DBC9355}">
      <dsp:nvSpPr>
        <dsp:cNvPr id="0" name=""/>
        <dsp:cNvSpPr/>
      </dsp:nvSpPr>
      <dsp:spPr>
        <a:xfrm>
          <a:off x="0" y="1728380"/>
          <a:ext cx="4948577" cy="159218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農村のコミュニティに</a:t>
          </a:r>
          <a:endParaRPr kumimoji="1" lang="en-US" altLang="ja-JP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kern="1200" dirty="0"/>
            <a:t>埋め込まれた層</a:t>
          </a:r>
        </a:p>
      </dsp:txBody>
      <dsp:txXfrm>
        <a:off x="46634" y="1775014"/>
        <a:ext cx="4855309" cy="1498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E932-8C6A-4B24-BE99-E8FDD0B19D3F}" type="datetimeFigureOut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6AB28-F200-4AC7-8DCA-83D7D25C10B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2823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C7CE0-7CA9-4BB1-A0F8-9601444DE94E}" type="datetimeFigureOut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EB1D1-807E-4607-AEA6-9BB0C951CD1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561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9447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6789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7911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1391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4417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7665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8397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971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95123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2111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05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344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27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212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8713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9723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7568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4473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2220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4728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2918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255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40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22095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6504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8168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91143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7105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3156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99782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2995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5798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838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8973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4996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27213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20259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80001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49524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1126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11910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44111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527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525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8096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74244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79455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41532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607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492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133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975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B1D1-807E-4607-AEA6-9BB0C951CD1E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222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17B4F-3964-4FA3-9872-58A2A249A1C8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728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1D84-0503-4C75-A928-9AA3C8475B8C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64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F555B-B852-4BEF-9442-712574E62CD1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9878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4149"/>
            <a:ext cx="7772400" cy="2387600"/>
          </a:xfrm>
          <a:noFill/>
        </p:spPr>
        <p:txBody>
          <a:bodyPr anchor="b"/>
          <a:lstStyle>
            <a:lvl1pPr marL="0" indent="0"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73537"/>
            <a:ext cx="6858000" cy="1655762"/>
          </a:xfrm>
          <a:solidFill>
            <a:schemeClr val="tx2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057400" cy="365125"/>
          </a:xfrm>
        </p:spPr>
        <p:txBody>
          <a:bodyPr/>
          <a:lstStyle/>
          <a:p>
            <a:fld id="{300851B5-223D-41FA-8B62-6CF3027C4E3F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92874"/>
            <a:ext cx="30861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7343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1200"/>
              </a:spcBef>
              <a:buFont typeface="Segoe UI" panose="020B0502040204020203" pitchFamily="34" charset="0"/>
              <a:buChar char="-"/>
              <a:defRPr/>
            </a:lvl1pPr>
            <a:lvl2pPr marL="685800" indent="-228600">
              <a:spcBef>
                <a:spcPts val="1200"/>
              </a:spcBef>
              <a:buFont typeface="Segoe UI" panose="020B0502040204020203" pitchFamily="34" charset="0"/>
              <a:buChar char="-"/>
              <a:defRPr/>
            </a:lvl2pPr>
            <a:lvl3pPr marL="1143000" indent="-228600">
              <a:spcBef>
                <a:spcPts val="1200"/>
              </a:spcBef>
              <a:buFont typeface="Segoe UI" panose="020B0502040204020203" pitchFamily="34" charset="0"/>
              <a:buChar char="-"/>
              <a:defRPr/>
            </a:lvl3pPr>
            <a:lvl4pPr marL="1600200" indent="-228600">
              <a:spcBef>
                <a:spcPts val="1200"/>
              </a:spcBef>
              <a:buFont typeface="Segoe UI" panose="020B0502040204020203" pitchFamily="34" charset="0"/>
              <a:buChar char="-"/>
              <a:defRPr/>
            </a:lvl4pPr>
            <a:lvl5pPr marL="2057400" indent="-228600">
              <a:spcBef>
                <a:spcPts val="1200"/>
              </a:spcBef>
              <a:buFont typeface="Segoe UI" panose="020B0502040204020203" pitchFamily="34" charset="0"/>
              <a:buChar char="-"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4BDD-9CAB-4E02-AF89-B2FDD35332DC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858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30C4-6ED1-42B0-87C1-F0872EE5D1DC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622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0629"/>
            <a:ext cx="3886200" cy="491633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0629"/>
            <a:ext cx="3886200" cy="491633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FEA3-FE8A-443D-AC09-3B84A768F95D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9749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6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7756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83907"/>
            <a:ext cx="3868340" cy="4005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49" y="127756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3907"/>
            <a:ext cx="3887391" cy="40057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5B7-4138-45C1-936E-7654240987A8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092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6CCF-3457-43BF-817C-A94E5D5D8C3B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93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ED58-02D3-4E00-B06E-155601047FC3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4481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2B1E-99BD-444F-96CB-C4EE9D817A59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068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E205A-0962-4A8C-97AC-D19767CF4947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0645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103B-DD99-48B3-AB98-C60F271470DB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3456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9D69-1A51-419D-8C98-0D194097F01E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225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3A9C6-1AB9-4DD6-AB7E-E95AC2761F71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445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9388-1FC6-479C-AD86-48FC092C287E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095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08C3-D8EF-4BDD-985D-477090698E1F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340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1A98-65B3-41C0-842F-FD59A519DE4E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128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96D7-1B77-4533-B496-86A63676195E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020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B2E9-6CED-4775-A8D5-26B8E91B64D7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217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903C-ECCA-4534-8319-457273809282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08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B2E-7BA9-4C62-9234-3EA53FAC8946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049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18B58-9B66-47F5-B943-61882E0B4886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454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6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8385"/>
            <a:ext cx="7886700" cy="4898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661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77FE3-6A57-4B88-8A3D-78C7E2C78F22}" type="datetime1">
              <a:rPr kumimoji="1" lang="ja-JP" altLang="en-US" smtClean="0"/>
              <a:t>2017/10/23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016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68466" y="0"/>
            <a:ext cx="1775534" cy="100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fld id="{A38A7EE7-D989-4260-9D1F-B7EA9A82840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380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marL="355600" indent="0"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agora-web.jp/archives/2022302.html&#12297;" TargetMode="Externa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careerconnection.jp/?p=3702&#12297;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日本農政</a:t>
            </a:r>
            <a:r>
              <a:rPr lang="ja-JP" altLang="en-US" dirty="0"/>
              <a:t>を振り返る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kumimoji="1" lang="ja-JP" altLang="en-US" dirty="0"/>
              <a:t>明治大学１年　宇佐美 響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95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担い手政策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78384"/>
            <a:ext cx="7886700" cy="5086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農家を強くする政策</a:t>
            </a:r>
            <a:endParaRPr lang="en-US" altLang="ja-JP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463824" y="2153477"/>
            <a:ext cx="4121428" cy="2537793"/>
          </a:xfrm>
          <a:prstGeom prst="wedgeRoundRectCallout">
            <a:avLst>
              <a:gd name="adj1" fmla="val 34026"/>
              <a:gd name="adj2" fmla="val -6730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農業経営の基準を満たした</a:t>
            </a:r>
            <a:endParaRPr lang="en-US" altLang="ja-JP" sz="2400" dirty="0"/>
          </a:p>
          <a:p>
            <a:pPr algn="ctr"/>
            <a:r>
              <a:rPr lang="ja-JP" altLang="en-US" sz="2400" dirty="0"/>
              <a:t>農業者を「認定農業者」</a:t>
            </a:r>
            <a:endParaRPr lang="en-US" altLang="ja-JP" sz="2400" dirty="0"/>
          </a:p>
          <a:p>
            <a:pPr algn="ctr"/>
            <a:r>
              <a:rPr lang="ja-JP" altLang="en-US" sz="2400" dirty="0"/>
              <a:t>とする</a:t>
            </a:r>
            <a:endParaRPr lang="en-US" altLang="ja-JP" sz="24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4750078" y="2153477"/>
            <a:ext cx="4269539" cy="2537793"/>
          </a:xfrm>
          <a:prstGeom prst="wedgeRoundRectCallout">
            <a:avLst>
              <a:gd name="adj1" fmla="val -33670"/>
              <a:gd name="adj2" fmla="val -6683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認定農業者には、農地集積の促進、資金の貸付に関しての配慮がある</a:t>
            </a:r>
          </a:p>
        </p:txBody>
      </p:sp>
    </p:spTree>
    <p:extLst>
      <p:ext uri="{BB962C8B-B14F-4D97-AF65-F5344CB8AC3E}">
        <p14:creationId xmlns:p14="http://schemas.microsoft.com/office/powerpoint/2010/main" val="429300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EDA729-B2C1-4725-B65F-D71A64D8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担い手とは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0AD988-0006-4A0E-B28D-66682D73C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「担い手」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専業・準専業、法人経営など、</a:t>
            </a:r>
            <a:r>
              <a:rPr lang="en-US" altLang="ja-JP" dirty="0"/>
              <a:t>			</a:t>
            </a:r>
            <a:r>
              <a:rPr lang="ja-JP" altLang="en-US" dirty="0"/>
              <a:t>　</a:t>
            </a:r>
            <a:r>
              <a:rPr lang="ja-JP" altLang="en-US" u="sng" dirty="0">
                <a:solidFill>
                  <a:schemeClr val="tx2"/>
                </a:solidFill>
              </a:rPr>
              <a:t>地域の農業をけん引する農業者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就業人口の減少中では、</a:t>
            </a:r>
            <a:r>
              <a:rPr lang="en-US" altLang="ja-JP" dirty="0"/>
              <a:t>				</a:t>
            </a:r>
            <a:r>
              <a:rPr lang="ja-JP" altLang="en-US" dirty="0"/>
              <a:t>　</a:t>
            </a:r>
            <a:r>
              <a:rPr lang="ja-JP" altLang="en-US" u="sng" dirty="0">
                <a:solidFill>
                  <a:schemeClr val="tx2"/>
                </a:solidFill>
              </a:rPr>
              <a:t>やる気のある農家の育成</a:t>
            </a:r>
            <a:r>
              <a:rPr lang="ja-JP" altLang="en-US" dirty="0"/>
              <a:t>が重要！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A6BC9F-5262-41DE-84B2-D7AF4275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215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農政を見る上で重要なこと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1928" y="1278385"/>
            <a:ext cx="7198659" cy="4898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200" b="1" dirty="0"/>
              <a:t>対象</a:t>
            </a:r>
            <a:endParaRPr lang="en-US" altLang="ja-JP" sz="3200" b="1" dirty="0"/>
          </a:p>
          <a:p>
            <a:r>
              <a:rPr lang="ja-JP" altLang="en-US" dirty="0"/>
              <a:t>誰がターゲットなのか？</a:t>
            </a: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（助成金の対象）</a:t>
            </a:r>
            <a:endParaRPr lang="en-US" altLang="ja-JP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ja-JP" altLang="en-US" dirty="0"/>
              <a:t>何が目的なのか？</a:t>
            </a: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（農家の保護・成長）</a:t>
            </a:r>
            <a:endParaRPr lang="en-US" altLang="ja-JP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b="1" dirty="0"/>
              <a:t>方法</a:t>
            </a:r>
            <a:endParaRPr lang="en-US" altLang="ja-JP" sz="3200" b="1" dirty="0"/>
          </a:p>
          <a:p>
            <a:r>
              <a:rPr lang="ja-JP" altLang="en-US" dirty="0"/>
              <a:t>どのように行うのか？</a:t>
            </a:r>
            <a:endParaRPr lang="en-US" altLang="ja-JP" dirty="0"/>
          </a:p>
          <a:p>
            <a:r>
              <a:rPr kumimoji="1" lang="ja-JP" altLang="en-US" dirty="0"/>
              <a:t>効果はあるのか？</a:t>
            </a:r>
            <a:endParaRPr kumimoji="1" lang="en-US" altLang="ja-JP" dirty="0"/>
          </a:p>
          <a:p>
            <a:r>
              <a:rPr kumimoji="1" lang="ja-JP" altLang="en-US" dirty="0"/>
              <a:t>理解を得られる</a:t>
            </a:r>
            <a:r>
              <a:rPr lang="ja-JP" altLang="en-US" dirty="0"/>
              <a:t>のか？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726140" y="3636384"/>
            <a:ext cx="681318" cy="681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２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726140" y="1444604"/>
            <a:ext cx="681318" cy="681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3200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2935972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２．日本農業の構造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478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日本農業の構造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1694675" y="4941585"/>
            <a:ext cx="3275775" cy="1412284"/>
            <a:chOff x="1231021" y="4987336"/>
            <a:chExt cx="3705675" cy="1597627"/>
          </a:xfrm>
        </p:grpSpPr>
        <p:sp>
          <p:nvSpPr>
            <p:cNvPr id="14" name="円/楕円 13"/>
            <p:cNvSpPr/>
            <p:nvPr/>
          </p:nvSpPr>
          <p:spPr>
            <a:xfrm>
              <a:off x="1438022" y="4987336"/>
              <a:ext cx="708209" cy="649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片側の 2 つの角を丸めた四角形 14"/>
            <p:cNvSpPr/>
            <p:nvPr/>
          </p:nvSpPr>
          <p:spPr>
            <a:xfrm>
              <a:off x="1231021" y="5737803"/>
              <a:ext cx="1122213" cy="84716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729753" y="4987336"/>
              <a:ext cx="708209" cy="649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片側の 2 つの角を丸めた四角形 16"/>
            <p:cNvSpPr/>
            <p:nvPr/>
          </p:nvSpPr>
          <p:spPr>
            <a:xfrm>
              <a:off x="2522752" y="5737803"/>
              <a:ext cx="1122213" cy="84716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4021484" y="4987336"/>
              <a:ext cx="708209" cy="649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" name="片側の 2 つの角を丸めた四角形 18"/>
            <p:cNvSpPr/>
            <p:nvPr/>
          </p:nvSpPr>
          <p:spPr>
            <a:xfrm>
              <a:off x="3814483" y="5737803"/>
              <a:ext cx="1122213" cy="84716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1725021" y="1425388"/>
            <a:ext cx="3215085" cy="1386119"/>
            <a:chOff x="1234431" y="1213880"/>
            <a:chExt cx="3705675" cy="1597627"/>
          </a:xfrm>
        </p:grpSpPr>
        <p:sp>
          <p:nvSpPr>
            <p:cNvPr id="26" name="円/楕円 25"/>
            <p:cNvSpPr/>
            <p:nvPr/>
          </p:nvSpPr>
          <p:spPr>
            <a:xfrm>
              <a:off x="1441432" y="1213880"/>
              <a:ext cx="708209" cy="64919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片側の 2 つの角を丸めた四角形 26"/>
            <p:cNvSpPr/>
            <p:nvPr/>
          </p:nvSpPr>
          <p:spPr>
            <a:xfrm>
              <a:off x="1234431" y="1964347"/>
              <a:ext cx="1122213" cy="847160"/>
            </a:xfrm>
            <a:prstGeom prst="round2Same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733163" y="1213880"/>
              <a:ext cx="708209" cy="64919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9" name="片側の 2 つの角を丸めた四角形 28"/>
            <p:cNvSpPr/>
            <p:nvPr/>
          </p:nvSpPr>
          <p:spPr>
            <a:xfrm>
              <a:off x="2526162" y="1964347"/>
              <a:ext cx="1122213" cy="847160"/>
            </a:xfrm>
            <a:prstGeom prst="round2Same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4024894" y="1213880"/>
              <a:ext cx="708209" cy="64919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片側の 2 つの角を丸めた四角形 30"/>
            <p:cNvSpPr/>
            <p:nvPr/>
          </p:nvSpPr>
          <p:spPr>
            <a:xfrm>
              <a:off x="3817893" y="1964347"/>
              <a:ext cx="1122213" cy="847160"/>
            </a:xfrm>
            <a:prstGeom prst="round2Same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4" name="グループ化 33"/>
          <p:cNvGrpSpPr/>
          <p:nvPr/>
        </p:nvGrpSpPr>
        <p:grpSpPr>
          <a:xfrm>
            <a:off x="1131799" y="3176492"/>
            <a:ext cx="4401528" cy="1412284"/>
            <a:chOff x="666245" y="3172162"/>
            <a:chExt cx="5001888" cy="1604917"/>
          </a:xfrm>
        </p:grpSpPr>
        <p:sp>
          <p:nvSpPr>
            <p:cNvPr id="20" name="円/楕円 19"/>
            <p:cNvSpPr/>
            <p:nvPr/>
          </p:nvSpPr>
          <p:spPr>
            <a:xfrm>
              <a:off x="873246" y="3179452"/>
              <a:ext cx="708209" cy="649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片側の 2 つの角を丸めた四角形 20"/>
            <p:cNvSpPr/>
            <p:nvPr/>
          </p:nvSpPr>
          <p:spPr>
            <a:xfrm>
              <a:off x="666245" y="3929919"/>
              <a:ext cx="1122213" cy="84716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2164977" y="3179452"/>
              <a:ext cx="708209" cy="649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片側の 2 つの角を丸めた四角形 22"/>
            <p:cNvSpPr/>
            <p:nvPr/>
          </p:nvSpPr>
          <p:spPr>
            <a:xfrm>
              <a:off x="1957976" y="3929919"/>
              <a:ext cx="1122213" cy="84716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3456708" y="3179452"/>
              <a:ext cx="708209" cy="649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5" name="片側の 2 つの角を丸めた四角形 24"/>
            <p:cNvSpPr/>
            <p:nvPr/>
          </p:nvSpPr>
          <p:spPr>
            <a:xfrm>
              <a:off x="3249707" y="3929919"/>
              <a:ext cx="1122213" cy="84716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4752921" y="3172162"/>
              <a:ext cx="708209" cy="649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片側の 2 つの角を丸めた四角形 32"/>
            <p:cNvSpPr/>
            <p:nvPr/>
          </p:nvSpPr>
          <p:spPr>
            <a:xfrm>
              <a:off x="4545920" y="3922629"/>
              <a:ext cx="1122213" cy="84716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37" name="テキスト ボックス 36"/>
          <p:cNvSpPr txBox="1"/>
          <p:nvPr/>
        </p:nvSpPr>
        <p:spPr>
          <a:xfrm>
            <a:off x="6034893" y="3326892"/>
            <a:ext cx="25058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chemeClr val="tx2"/>
                </a:solidFill>
              </a:rPr>
              <a:t>水田作農家</a:t>
            </a:r>
            <a:endParaRPr kumimoji="1" lang="en-US" altLang="ja-JP" sz="2800" b="1" dirty="0">
              <a:solidFill>
                <a:schemeClr val="tx2"/>
              </a:solidFill>
            </a:endParaRPr>
          </a:p>
          <a:p>
            <a:r>
              <a:rPr lang="ja-JP" altLang="en-US" sz="2400" dirty="0"/>
              <a:t>全国で</a:t>
            </a:r>
            <a:r>
              <a:rPr lang="en-US" altLang="ja-JP" sz="2400" dirty="0"/>
              <a:t>140</a:t>
            </a:r>
            <a:r>
              <a:rPr lang="ja-JP" altLang="en-US" sz="2400" dirty="0"/>
              <a:t>万戸</a:t>
            </a:r>
            <a:endParaRPr lang="en-US" altLang="ja-JP" sz="2400" dirty="0"/>
          </a:p>
          <a:p>
            <a:r>
              <a:rPr kumimoji="1" lang="ja-JP" altLang="en-US" sz="2400" dirty="0"/>
              <a:t>➡販売農家の</a:t>
            </a:r>
            <a:r>
              <a:rPr kumimoji="1" lang="en-US" altLang="ja-JP" sz="2400" dirty="0"/>
              <a:t>7</a:t>
            </a:r>
            <a:r>
              <a:rPr kumimoji="1" lang="ja-JP" altLang="en-US" sz="2400" dirty="0"/>
              <a:t>割</a:t>
            </a:r>
          </a:p>
        </p:txBody>
      </p:sp>
    </p:spTree>
    <p:extLst>
      <p:ext uri="{BB962C8B-B14F-4D97-AF65-F5344CB8AC3E}">
        <p14:creationId xmlns:p14="http://schemas.microsoft.com/office/powerpoint/2010/main" val="529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日本農業の構造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28" name="円/楕円 27"/>
          <p:cNvSpPr/>
          <p:nvPr/>
        </p:nvSpPr>
        <p:spPr>
          <a:xfrm>
            <a:off x="1080245" y="4912676"/>
            <a:ext cx="430305" cy="4303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片側の 2 つの角を丸めた四角形 28"/>
          <p:cNvSpPr/>
          <p:nvPr/>
        </p:nvSpPr>
        <p:spPr>
          <a:xfrm>
            <a:off x="963702" y="5405736"/>
            <a:ext cx="645459" cy="484094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1815351" y="4912676"/>
            <a:ext cx="430305" cy="4303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片側の 2 つの角を丸めた四角形 30"/>
          <p:cNvSpPr/>
          <p:nvPr/>
        </p:nvSpPr>
        <p:spPr>
          <a:xfrm>
            <a:off x="1698808" y="5405736"/>
            <a:ext cx="645459" cy="484094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2550457" y="4912676"/>
            <a:ext cx="430305" cy="4303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片側の 2 つの角を丸めた四角形 32"/>
          <p:cNvSpPr/>
          <p:nvPr/>
        </p:nvSpPr>
        <p:spPr>
          <a:xfrm>
            <a:off x="2433914" y="5405736"/>
            <a:ext cx="645459" cy="484094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3285563" y="4912676"/>
            <a:ext cx="430305" cy="4303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片側の 2 つの角を丸めた四角形 34"/>
          <p:cNvSpPr/>
          <p:nvPr/>
        </p:nvSpPr>
        <p:spPr>
          <a:xfrm>
            <a:off x="3169020" y="5405736"/>
            <a:ext cx="645459" cy="484094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1492621" y="3728968"/>
            <a:ext cx="430305" cy="4303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片側の 2 つの角を丸めた四角形 36"/>
          <p:cNvSpPr/>
          <p:nvPr/>
        </p:nvSpPr>
        <p:spPr>
          <a:xfrm>
            <a:off x="1376078" y="4222028"/>
            <a:ext cx="645459" cy="484094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/楕円 39"/>
          <p:cNvSpPr/>
          <p:nvPr/>
        </p:nvSpPr>
        <p:spPr>
          <a:xfrm>
            <a:off x="783597" y="1912442"/>
            <a:ext cx="708209" cy="6491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片側の 2 つの角を丸めた四角形 40"/>
          <p:cNvSpPr/>
          <p:nvPr/>
        </p:nvSpPr>
        <p:spPr>
          <a:xfrm>
            <a:off x="576596" y="2662909"/>
            <a:ext cx="1122213" cy="847160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円/楕円 45"/>
          <p:cNvSpPr/>
          <p:nvPr/>
        </p:nvSpPr>
        <p:spPr>
          <a:xfrm>
            <a:off x="2227727" y="3716623"/>
            <a:ext cx="430305" cy="4303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片側の 2 つの角を丸めた四角形 46"/>
          <p:cNvSpPr/>
          <p:nvPr/>
        </p:nvSpPr>
        <p:spPr>
          <a:xfrm>
            <a:off x="2111184" y="4209683"/>
            <a:ext cx="645459" cy="484094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円/楕円 47"/>
          <p:cNvSpPr/>
          <p:nvPr/>
        </p:nvSpPr>
        <p:spPr>
          <a:xfrm>
            <a:off x="2962833" y="3716623"/>
            <a:ext cx="430305" cy="43030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片側の 2 つの角を丸めた四角形 48"/>
          <p:cNvSpPr/>
          <p:nvPr/>
        </p:nvSpPr>
        <p:spPr>
          <a:xfrm>
            <a:off x="2846290" y="4209683"/>
            <a:ext cx="645459" cy="484094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円/楕円 49"/>
          <p:cNvSpPr/>
          <p:nvPr/>
        </p:nvSpPr>
        <p:spPr>
          <a:xfrm>
            <a:off x="2075328" y="1912442"/>
            <a:ext cx="708209" cy="6491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片側の 2 つの角を丸めた四角形 50"/>
          <p:cNvSpPr/>
          <p:nvPr/>
        </p:nvSpPr>
        <p:spPr>
          <a:xfrm>
            <a:off x="1868327" y="2662909"/>
            <a:ext cx="1122213" cy="847160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円/楕円 51"/>
          <p:cNvSpPr/>
          <p:nvPr/>
        </p:nvSpPr>
        <p:spPr>
          <a:xfrm>
            <a:off x="3367059" y="1912442"/>
            <a:ext cx="708209" cy="6491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片側の 2 つの角を丸めた四角形 52"/>
          <p:cNvSpPr/>
          <p:nvPr/>
        </p:nvSpPr>
        <p:spPr>
          <a:xfrm>
            <a:off x="3160058" y="2662909"/>
            <a:ext cx="1122213" cy="847160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右矢印 53"/>
          <p:cNvSpPr/>
          <p:nvPr/>
        </p:nvSpPr>
        <p:spPr>
          <a:xfrm>
            <a:off x="4025710" y="4374428"/>
            <a:ext cx="779929" cy="663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976529" y="4081097"/>
            <a:ext cx="38587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chemeClr val="accent5"/>
                </a:solidFill>
              </a:rPr>
              <a:t>小規模農家</a:t>
            </a:r>
            <a:endParaRPr kumimoji="1" lang="en-US" altLang="ja-JP" sz="2800" b="1" dirty="0">
              <a:solidFill>
                <a:schemeClr val="accent5"/>
              </a:solidFill>
            </a:endParaRPr>
          </a:p>
          <a:p>
            <a:r>
              <a:rPr lang="ja-JP" altLang="en-US" sz="2400" dirty="0"/>
              <a:t>作付面積１</a:t>
            </a:r>
            <a:r>
              <a:rPr lang="en-US" altLang="ja-JP" sz="2400" dirty="0"/>
              <a:t>ha</a:t>
            </a:r>
            <a:r>
              <a:rPr lang="ja-JP" altLang="en-US" sz="2400" dirty="0"/>
              <a:t>の農家</a:t>
            </a:r>
            <a:endParaRPr lang="en-US" altLang="ja-JP" sz="2400" dirty="0"/>
          </a:p>
          <a:p>
            <a:r>
              <a:rPr kumimoji="1" lang="ja-JP" altLang="en-US" sz="2400" dirty="0"/>
              <a:t>➡農業所得ゼロ</a:t>
            </a:r>
            <a:r>
              <a:rPr kumimoji="1" lang="en-US" altLang="ja-JP" sz="2400" dirty="0"/>
              <a:t>or</a:t>
            </a:r>
            <a:r>
              <a:rPr kumimoji="1" lang="ja-JP" altLang="en-US" sz="2400" dirty="0"/>
              <a:t>マイナス</a:t>
            </a:r>
          </a:p>
        </p:txBody>
      </p:sp>
    </p:spTree>
    <p:extLst>
      <p:ext uri="{BB962C8B-B14F-4D97-AF65-F5344CB8AC3E}">
        <p14:creationId xmlns:p14="http://schemas.microsoft.com/office/powerpoint/2010/main" val="1663145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4E288A-6B46-42C8-B129-155419472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水田農業の二層構造</a:t>
            </a:r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0C2C3DE4-13CB-493B-9A31-9F3D97B91B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746657"/>
              </p:ext>
            </p:extLst>
          </p:nvPr>
        </p:nvGraphicFramePr>
        <p:xfrm>
          <a:off x="1036568" y="2179086"/>
          <a:ext cx="7070863" cy="416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386A94-DDD1-4454-A072-3F4D9E61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D76FABE-0366-4609-913A-E83B4B6F2B60}"/>
              </a:ext>
            </a:extLst>
          </p:cNvPr>
          <p:cNvSpPr/>
          <p:nvPr/>
        </p:nvSpPr>
        <p:spPr>
          <a:xfrm>
            <a:off x="477077" y="1406408"/>
            <a:ext cx="8189844" cy="5359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88AED3-8B35-47E1-AB0A-FBB60035624A}"/>
              </a:ext>
            </a:extLst>
          </p:cNvPr>
          <p:cNvSpPr txBox="1"/>
          <p:nvPr/>
        </p:nvSpPr>
        <p:spPr>
          <a:xfrm>
            <a:off x="1176544" y="1205947"/>
            <a:ext cx="6930887" cy="58477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/>
              <a:t>水田農家の仕事</a:t>
            </a:r>
          </a:p>
        </p:txBody>
      </p:sp>
    </p:spTree>
    <p:extLst>
      <p:ext uri="{BB962C8B-B14F-4D97-AF65-F5344CB8AC3E}">
        <p14:creationId xmlns:p14="http://schemas.microsoft.com/office/powerpoint/2010/main" val="346817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C67B273-753C-458E-BC9C-82B818A4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graphicFrame>
        <p:nvGraphicFramePr>
          <p:cNvPr id="9" name="コンテンツ プレースホルダー 4">
            <a:extLst>
              <a:ext uri="{FF2B5EF4-FFF2-40B4-BE49-F238E27FC236}">
                <a16:creationId xmlns:a16="http://schemas.microsoft.com/office/drawing/2014/main" id="{3679617F-CBC9-44FE-9B1B-BB83F2EBAB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76845"/>
              </p:ext>
            </p:extLst>
          </p:nvPr>
        </p:nvGraphicFramePr>
        <p:xfrm>
          <a:off x="148672" y="1847783"/>
          <a:ext cx="4953415" cy="3320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050F581B-B354-4837-9733-089DE360FA19}"/>
              </a:ext>
            </a:extLst>
          </p:cNvPr>
          <p:cNvSpPr/>
          <p:nvPr/>
        </p:nvSpPr>
        <p:spPr>
          <a:xfrm>
            <a:off x="4863548" y="972522"/>
            <a:ext cx="3684104" cy="1192695"/>
          </a:xfrm>
          <a:prstGeom prst="wedgeRectCallout">
            <a:avLst>
              <a:gd name="adj1" fmla="val -49610"/>
              <a:gd name="adj2" fmla="val 8197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b="1" dirty="0"/>
              <a:t>ビジネスの層</a:t>
            </a:r>
            <a:endParaRPr lang="en-US" altLang="ja-JP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肥料や農業機械などの調達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生産物の販売</a:t>
            </a:r>
          </a:p>
          <a:p>
            <a:pPr algn="ctr"/>
            <a:endParaRPr kumimoji="1" lang="ja-JP" altLang="en-US" dirty="0"/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EC433EBB-0C60-4ADB-A3B3-A0C8E8F7F40B}"/>
              </a:ext>
            </a:extLst>
          </p:cNvPr>
          <p:cNvSpPr/>
          <p:nvPr/>
        </p:nvSpPr>
        <p:spPr>
          <a:xfrm>
            <a:off x="4982818" y="4920241"/>
            <a:ext cx="3684104" cy="1480559"/>
          </a:xfrm>
          <a:prstGeom prst="wedgeRectCallout">
            <a:avLst>
              <a:gd name="adj1" fmla="val -53927"/>
              <a:gd name="adj2" fmla="val -8913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共同行動の層</a:t>
            </a:r>
            <a:endParaRPr lang="en-US" altLang="ja-JP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農業用水路の維持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農道の手入れ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集落の集会場の管理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0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2508" y="1573427"/>
            <a:ext cx="80128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/>
              <a:t>小規模農家の乱立</a:t>
            </a:r>
            <a:endParaRPr lang="en-US" altLang="ja-JP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800" dirty="0"/>
              <a:t>共同作業の必要性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ja-JP" altLang="en-US" sz="2800" dirty="0"/>
              <a:t>上層と基層に分かれた特異な構造が形成</a:t>
            </a:r>
          </a:p>
          <a:p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b="1" dirty="0">
                <a:solidFill>
                  <a:schemeClr val="accent4">
                    <a:lumMod val="75000"/>
                  </a:schemeClr>
                </a:solidFill>
              </a:rPr>
              <a:t>水田農家</a:t>
            </a:r>
            <a:r>
              <a:rPr lang="ja-JP" altLang="en-US" sz="2800" dirty="0"/>
              <a:t>と</a:t>
            </a:r>
            <a:r>
              <a:rPr lang="ja-JP" altLang="en-US" sz="2800" b="1" dirty="0">
                <a:solidFill>
                  <a:schemeClr val="accent4">
                    <a:lumMod val="75000"/>
                  </a:schemeClr>
                </a:solidFill>
              </a:rPr>
              <a:t>コメ政策</a:t>
            </a:r>
            <a:endParaRPr lang="en-US" altLang="ja-JP" sz="28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ja-JP" altLang="en-US" sz="2800" dirty="0"/>
              <a:t>＝日本の農業と農政の根幹</a:t>
            </a:r>
            <a:endParaRPr lang="en-US" altLang="ja-JP" sz="2800" dirty="0"/>
          </a:p>
          <a:p>
            <a:r>
              <a:rPr lang="ja-JP" altLang="en-US" sz="2800" dirty="0"/>
              <a:t>➡農業全体に関わる</a:t>
            </a:r>
            <a:r>
              <a:rPr lang="ja-JP" altLang="en-US" sz="2800" u="sng" dirty="0">
                <a:solidFill>
                  <a:schemeClr val="tx2"/>
                </a:solidFill>
              </a:rPr>
              <a:t>制度の在り方</a:t>
            </a:r>
            <a:r>
              <a:rPr lang="ja-JP" altLang="en-US" sz="2800" dirty="0"/>
              <a:t>を左右する！</a:t>
            </a:r>
            <a:endParaRPr lang="en-US" altLang="ja-JP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9936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61BD83-9488-47FC-BC2C-E10C9BF77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0"/>
            <a:ext cx="78867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5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○○政策を見れば、</a:t>
            </a:r>
            <a:endParaRPr kumimoji="1" lang="en-US" altLang="ja-JP" sz="54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0" indent="0" algn="ctr">
              <a:buNone/>
            </a:pPr>
            <a:r>
              <a:rPr kumimoji="1" lang="ja-JP" altLang="en-US" sz="5400" b="1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日本農政が見えてくる！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997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本勉強会の流れ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3081" y="1499286"/>
            <a:ext cx="83778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2"/>
                </a:solidFill>
              </a:rPr>
              <a:t>１</a:t>
            </a:r>
            <a:r>
              <a:rPr kumimoji="1" lang="ja-JP" altLang="en-US" sz="2800" dirty="0">
                <a:solidFill>
                  <a:schemeClr val="tx2"/>
                </a:solidFill>
              </a:rPr>
              <a:t>．</a:t>
            </a:r>
            <a:r>
              <a:rPr kumimoji="1" lang="ja-JP" altLang="en-US" sz="2800" dirty="0"/>
              <a:t>はじめに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>
                <a:solidFill>
                  <a:schemeClr val="tx2"/>
                </a:solidFill>
              </a:rPr>
              <a:t>２</a:t>
            </a:r>
            <a:r>
              <a:rPr kumimoji="1" lang="ja-JP" altLang="en-US" sz="2800" dirty="0">
                <a:solidFill>
                  <a:schemeClr val="tx2"/>
                </a:solidFill>
              </a:rPr>
              <a:t>．</a:t>
            </a:r>
            <a:r>
              <a:rPr kumimoji="1" lang="ja-JP" altLang="en-US" sz="2800" dirty="0"/>
              <a:t>日本農業の</a:t>
            </a:r>
            <a:r>
              <a:rPr lang="ja-JP" altLang="en-US" sz="2800" dirty="0"/>
              <a:t>構造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>
                <a:solidFill>
                  <a:schemeClr val="tx2"/>
                </a:solidFill>
              </a:rPr>
              <a:t>３．</a:t>
            </a:r>
            <a:r>
              <a:rPr lang="ja-JP" altLang="en-US" sz="2800" dirty="0"/>
              <a:t>○○政策</a:t>
            </a:r>
            <a:endParaRPr lang="en-US" altLang="ja-JP" sz="2800" dirty="0"/>
          </a:p>
          <a:p>
            <a:endParaRPr kumimoji="1" lang="en-US" altLang="ja-JP" sz="2800" dirty="0"/>
          </a:p>
          <a:p>
            <a:r>
              <a:rPr lang="ja-JP" altLang="en-US" sz="2800" dirty="0">
                <a:solidFill>
                  <a:schemeClr val="tx2"/>
                </a:solidFill>
              </a:rPr>
              <a:t>４</a:t>
            </a:r>
            <a:r>
              <a:rPr kumimoji="1" lang="ja-JP" altLang="en-US" sz="2800" dirty="0">
                <a:solidFill>
                  <a:schemeClr val="tx2"/>
                </a:solidFill>
              </a:rPr>
              <a:t>．</a:t>
            </a:r>
            <a:r>
              <a:rPr kumimoji="1" lang="ja-JP" altLang="en-US" sz="2800" dirty="0"/>
              <a:t>過去の農政を振り返る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>
                <a:solidFill>
                  <a:schemeClr val="tx2"/>
                </a:solidFill>
              </a:rPr>
              <a:t>５．</a:t>
            </a:r>
            <a:r>
              <a:rPr kumimoji="1" lang="ja-JP" altLang="en-US" sz="2800" dirty="0"/>
              <a:t>今後の農政は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lang="ja-JP" altLang="en-US" sz="2800" dirty="0">
                <a:solidFill>
                  <a:schemeClr val="tx2"/>
                </a:solidFill>
              </a:rPr>
              <a:t>６</a:t>
            </a:r>
            <a:r>
              <a:rPr kumimoji="1" lang="ja-JP" altLang="en-US" sz="2800" dirty="0">
                <a:solidFill>
                  <a:schemeClr val="tx2"/>
                </a:solidFill>
              </a:rPr>
              <a:t>．</a:t>
            </a:r>
            <a:r>
              <a:rPr kumimoji="1" lang="ja-JP" altLang="en-US" sz="2800" dirty="0"/>
              <a:t>おわりに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5101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３．○○政策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7801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540C8-7ED2-4D86-8610-CA6B43A63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/>
              <a:t>減反</a:t>
            </a:r>
            <a:r>
              <a:rPr lang="ja-JP" altLang="en-US" dirty="0"/>
              <a:t>政策とは？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F64C0-069A-4385-8E63-C3DD694B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5976"/>
            <a:ext cx="7886700" cy="3630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1970</a:t>
            </a:r>
            <a:r>
              <a:rPr lang="ja-JP" altLang="en-US" dirty="0"/>
              <a:t>年～　本格的に施行</a:t>
            </a:r>
            <a:endParaRPr lang="en-US" altLang="ja-JP" dirty="0"/>
          </a:p>
          <a:p>
            <a:r>
              <a:rPr lang="ja-JP" altLang="en-US" u="sng" dirty="0">
                <a:solidFill>
                  <a:schemeClr val="tx2"/>
                </a:solidFill>
              </a:rPr>
              <a:t>米の生産調整</a:t>
            </a:r>
            <a:r>
              <a:rPr lang="ja-JP" altLang="en-US" dirty="0"/>
              <a:t>の一種</a:t>
            </a:r>
            <a:endParaRPr lang="en-US" altLang="ja-JP" dirty="0"/>
          </a:p>
          <a:p>
            <a:r>
              <a:rPr lang="ja-JP" altLang="en-US" dirty="0"/>
              <a:t>作付を行わない減反面積を配分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1111624" y="798206"/>
            <a:ext cx="6660776" cy="1344476"/>
          </a:xfrm>
          <a:custGeom>
            <a:avLst/>
            <a:gdLst>
              <a:gd name="connsiteX0" fmla="*/ 0 w 6660776"/>
              <a:gd name="connsiteY0" fmla="*/ 140450 h 842682"/>
              <a:gd name="connsiteX1" fmla="*/ 140450 w 6660776"/>
              <a:gd name="connsiteY1" fmla="*/ 0 h 842682"/>
              <a:gd name="connsiteX2" fmla="*/ 1110129 w 6660776"/>
              <a:gd name="connsiteY2" fmla="*/ 0 h 842682"/>
              <a:gd name="connsiteX3" fmla="*/ -90120 w 6660776"/>
              <a:gd name="connsiteY3" fmla="*/ -358359 h 842682"/>
              <a:gd name="connsiteX4" fmla="*/ 2775323 w 6660776"/>
              <a:gd name="connsiteY4" fmla="*/ 0 h 842682"/>
              <a:gd name="connsiteX5" fmla="*/ 6520326 w 6660776"/>
              <a:gd name="connsiteY5" fmla="*/ 0 h 842682"/>
              <a:gd name="connsiteX6" fmla="*/ 6660776 w 6660776"/>
              <a:gd name="connsiteY6" fmla="*/ 140450 h 842682"/>
              <a:gd name="connsiteX7" fmla="*/ 6660776 w 6660776"/>
              <a:gd name="connsiteY7" fmla="*/ 140447 h 842682"/>
              <a:gd name="connsiteX8" fmla="*/ 6660776 w 6660776"/>
              <a:gd name="connsiteY8" fmla="*/ 140447 h 842682"/>
              <a:gd name="connsiteX9" fmla="*/ 6660776 w 6660776"/>
              <a:gd name="connsiteY9" fmla="*/ 351118 h 842682"/>
              <a:gd name="connsiteX10" fmla="*/ 6660776 w 6660776"/>
              <a:gd name="connsiteY10" fmla="*/ 702232 h 842682"/>
              <a:gd name="connsiteX11" fmla="*/ 6520326 w 6660776"/>
              <a:gd name="connsiteY11" fmla="*/ 842682 h 842682"/>
              <a:gd name="connsiteX12" fmla="*/ 2775323 w 6660776"/>
              <a:gd name="connsiteY12" fmla="*/ 842682 h 842682"/>
              <a:gd name="connsiteX13" fmla="*/ 1110129 w 6660776"/>
              <a:gd name="connsiteY13" fmla="*/ 842682 h 842682"/>
              <a:gd name="connsiteX14" fmla="*/ 1110129 w 6660776"/>
              <a:gd name="connsiteY14" fmla="*/ 842682 h 842682"/>
              <a:gd name="connsiteX15" fmla="*/ 140450 w 6660776"/>
              <a:gd name="connsiteY15" fmla="*/ 842682 h 842682"/>
              <a:gd name="connsiteX16" fmla="*/ 0 w 6660776"/>
              <a:gd name="connsiteY16" fmla="*/ 702232 h 842682"/>
              <a:gd name="connsiteX17" fmla="*/ 0 w 6660776"/>
              <a:gd name="connsiteY17" fmla="*/ 351118 h 842682"/>
              <a:gd name="connsiteX18" fmla="*/ 0 w 6660776"/>
              <a:gd name="connsiteY18" fmla="*/ 140447 h 842682"/>
              <a:gd name="connsiteX19" fmla="*/ 0 w 6660776"/>
              <a:gd name="connsiteY19" fmla="*/ 140447 h 842682"/>
              <a:gd name="connsiteX20" fmla="*/ 0 w 6660776"/>
              <a:gd name="connsiteY20" fmla="*/ 140450 h 842682"/>
              <a:gd name="connsiteX0" fmla="*/ 90120 w 6750896"/>
              <a:gd name="connsiteY0" fmla="*/ 498809 h 1201041"/>
              <a:gd name="connsiteX1" fmla="*/ 230570 w 6750896"/>
              <a:gd name="connsiteY1" fmla="*/ 358359 h 1201041"/>
              <a:gd name="connsiteX2" fmla="*/ 599614 w 6750896"/>
              <a:gd name="connsiteY2" fmla="*/ 367323 h 1201041"/>
              <a:gd name="connsiteX3" fmla="*/ 0 w 6750896"/>
              <a:gd name="connsiteY3" fmla="*/ 0 h 1201041"/>
              <a:gd name="connsiteX4" fmla="*/ 2865443 w 6750896"/>
              <a:gd name="connsiteY4" fmla="*/ 358359 h 1201041"/>
              <a:gd name="connsiteX5" fmla="*/ 6610446 w 6750896"/>
              <a:gd name="connsiteY5" fmla="*/ 358359 h 1201041"/>
              <a:gd name="connsiteX6" fmla="*/ 6750896 w 6750896"/>
              <a:gd name="connsiteY6" fmla="*/ 498809 h 1201041"/>
              <a:gd name="connsiteX7" fmla="*/ 6750896 w 6750896"/>
              <a:gd name="connsiteY7" fmla="*/ 498806 h 1201041"/>
              <a:gd name="connsiteX8" fmla="*/ 6750896 w 6750896"/>
              <a:gd name="connsiteY8" fmla="*/ 498806 h 1201041"/>
              <a:gd name="connsiteX9" fmla="*/ 6750896 w 6750896"/>
              <a:gd name="connsiteY9" fmla="*/ 709477 h 1201041"/>
              <a:gd name="connsiteX10" fmla="*/ 6750896 w 6750896"/>
              <a:gd name="connsiteY10" fmla="*/ 1060591 h 1201041"/>
              <a:gd name="connsiteX11" fmla="*/ 6610446 w 6750896"/>
              <a:gd name="connsiteY11" fmla="*/ 1201041 h 1201041"/>
              <a:gd name="connsiteX12" fmla="*/ 2865443 w 6750896"/>
              <a:gd name="connsiteY12" fmla="*/ 1201041 h 1201041"/>
              <a:gd name="connsiteX13" fmla="*/ 1200249 w 6750896"/>
              <a:gd name="connsiteY13" fmla="*/ 1201041 h 1201041"/>
              <a:gd name="connsiteX14" fmla="*/ 1200249 w 6750896"/>
              <a:gd name="connsiteY14" fmla="*/ 1201041 h 1201041"/>
              <a:gd name="connsiteX15" fmla="*/ 230570 w 6750896"/>
              <a:gd name="connsiteY15" fmla="*/ 1201041 h 1201041"/>
              <a:gd name="connsiteX16" fmla="*/ 90120 w 6750896"/>
              <a:gd name="connsiteY16" fmla="*/ 1060591 h 1201041"/>
              <a:gd name="connsiteX17" fmla="*/ 90120 w 6750896"/>
              <a:gd name="connsiteY17" fmla="*/ 709477 h 1201041"/>
              <a:gd name="connsiteX18" fmla="*/ 90120 w 6750896"/>
              <a:gd name="connsiteY18" fmla="*/ 498806 h 1201041"/>
              <a:gd name="connsiteX19" fmla="*/ 90120 w 6750896"/>
              <a:gd name="connsiteY19" fmla="*/ 498806 h 1201041"/>
              <a:gd name="connsiteX20" fmla="*/ 90120 w 6750896"/>
              <a:gd name="connsiteY20" fmla="*/ 498809 h 1201041"/>
              <a:gd name="connsiteX0" fmla="*/ 90120 w 6750896"/>
              <a:gd name="connsiteY0" fmla="*/ 498809 h 1201041"/>
              <a:gd name="connsiteX1" fmla="*/ 230570 w 6750896"/>
              <a:gd name="connsiteY1" fmla="*/ 358359 h 1201041"/>
              <a:gd name="connsiteX2" fmla="*/ 599614 w 6750896"/>
              <a:gd name="connsiteY2" fmla="*/ 367323 h 1201041"/>
              <a:gd name="connsiteX3" fmla="*/ 0 w 6750896"/>
              <a:gd name="connsiteY3" fmla="*/ 0 h 1201041"/>
              <a:gd name="connsiteX4" fmla="*/ 1466949 w 6750896"/>
              <a:gd name="connsiteY4" fmla="*/ 358359 h 1201041"/>
              <a:gd name="connsiteX5" fmla="*/ 6610446 w 6750896"/>
              <a:gd name="connsiteY5" fmla="*/ 358359 h 1201041"/>
              <a:gd name="connsiteX6" fmla="*/ 6750896 w 6750896"/>
              <a:gd name="connsiteY6" fmla="*/ 498809 h 1201041"/>
              <a:gd name="connsiteX7" fmla="*/ 6750896 w 6750896"/>
              <a:gd name="connsiteY7" fmla="*/ 498806 h 1201041"/>
              <a:gd name="connsiteX8" fmla="*/ 6750896 w 6750896"/>
              <a:gd name="connsiteY8" fmla="*/ 498806 h 1201041"/>
              <a:gd name="connsiteX9" fmla="*/ 6750896 w 6750896"/>
              <a:gd name="connsiteY9" fmla="*/ 709477 h 1201041"/>
              <a:gd name="connsiteX10" fmla="*/ 6750896 w 6750896"/>
              <a:gd name="connsiteY10" fmla="*/ 1060591 h 1201041"/>
              <a:gd name="connsiteX11" fmla="*/ 6610446 w 6750896"/>
              <a:gd name="connsiteY11" fmla="*/ 1201041 h 1201041"/>
              <a:gd name="connsiteX12" fmla="*/ 2865443 w 6750896"/>
              <a:gd name="connsiteY12" fmla="*/ 1201041 h 1201041"/>
              <a:gd name="connsiteX13" fmla="*/ 1200249 w 6750896"/>
              <a:gd name="connsiteY13" fmla="*/ 1201041 h 1201041"/>
              <a:gd name="connsiteX14" fmla="*/ 1200249 w 6750896"/>
              <a:gd name="connsiteY14" fmla="*/ 1201041 h 1201041"/>
              <a:gd name="connsiteX15" fmla="*/ 230570 w 6750896"/>
              <a:gd name="connsiteY15" fmla="*/ 1201041 h 1201041"/>
              <a:gd name="connsiteX16" fmla="*/ 90120 w 6750896"/>
              <a:gd name="connsiteY16" fmla="*/ 1060591 h 1201041"/>
              <a:gd name="connsiteX17" fmla="*/ 90120 w 6750896"/>
              <a:gd name="connsiteY17" fmla="*/ 709477 h 1201041"/>
              <a:gd name="connsiteX18" fmla="*/ 90120 w 6750896"/>
              <a:gd name="connsiteY18" fmla="*/ 498806 h 1201041"/>
              <a:gd name="connsiteX19" fmla="*/ 90120 w 6750896"/>
              <a:gd name="connsiteY19" fmla="*/ 498806 h 1201041"/>
              <a:gd name="connsiteX20" fmla="*/ 90120 w 6750896"/>
              <a:gd name="connsiteY20" fmla="*/ 498809 h 1201041"/>
              <a:gd name="connsiteX0" fmla="*/ 0 w 6660776"/>
              <a:gd name="connsiteY0" fmla="*/ 669139 h 1371371"/>
              <a:gd name="connsiteX1" fmla="*/ 140450 w 6660776"/>
              <a:gd name="connsiteY1" fmla="*/ 528689 h 1371371"/>
              <a:gd name="connsiteX2" fmla="*/ 509494 w 6660776"/>
              <a:gd name="connsiteY2" fmla="*/ 537653 h 1371371"/>
              <a:gd name="connsiteX3" fmla="*/ 53315 w 6660776"/>
              <a:gd name="connsiteY3" fmla="*/ 0 h 1371371"/>
              <a:gd name="connsiteX4" fmla="*/ 1376829 w 6660776"/>
              <a:gd name="connsiteY4" fmla="*/ 528689 h 1371371"/>
              <a:gd name="connsiteX5" fmla="*/ 6520326 w 6660776"/>
              <a:gd name="connsiteY5" fmla="*/ 528689 h 1371371"/>
              <a:gd name="connsiteX6" fmla="*/ 6660776 w 6660776"/>
              <a:gd name="connsiteY6" fmla="*/ 669139 h 1371371"/>
              <a:gd name="connsiteX7" fmla="*/ 6660776 w 6660776"/>
              <a:gd name="connsiteY7" fmla="*/ 669136 h 1371371"/>
              <a:gd name="connsiteX8" fmla="*/ 6660776 w 6660776"/>
              <a:gd name="connsiteY8" fmla="*/ 669136 h 1371371"/>
              <a:gd name="connsiteX9" fmla="*/ 6660776 w 6660776"/>
              <a:gd name="connsiteY9" fmla="*/ 879807 h 1371371"/>
              <a:gd name="connsiteX10" fmla="*/ 6660776 w 6660776"/>
              <a:gd name="connsiteY10" fmla="*/ 1230921 h 1371371"/>
              <a:gd name="connsiteX11" fmla="*/ 6520326 w 6660776"/>
              <a:gd name="connsiteY11" fmla="*/ 1371371 h 1371371"/>
              <a:gd name="connsiteX12" fmla="*/ 2775323 w 6660776"/>
              <a:gd name="connsiteY12" fmla="*/ 1371371 h 1371371"/>
              <a:gd name="connsiteX13" fmla="*/ 1110129 w 6660776"/>
              <a:gd name="connsiteY13" fmla="*/ 1371371 h 1371371"/>
              <a:gd name="connsiteX14" fmla="*/ 1110129 w 6660776"/>
              <a:gd name="connsiteY14" fmla="*/ 1371371 h 1371371"/>
              <a:gd name="connsiteX15" fmla="*/ 140450 w 6660776"/>
              <a:gd name="connsiteY15" fmla="*/ 1371371 h 1371371"/>
              <a:gd name="connsiteX16" fmla="*/ 0 w 6660776"/>
              <a:gd name="connsiteY16" fmla="*/ 1230921 h 1371371"/>
              <a:gd name="connsiteX17" fmla="*/ 0 w 6660776"/>
              <a:gd name="connsiteY17" fmla="*/ 879807 h 1371371"/>
              <a:gd name="connsiteX18" fmla="*/ 0 w 6660776"/>
              <a:gd name="connsiteY18" fmla="*/ 669136 h 1371371"/>
              <a:gd name="connsiteX19" fmla="*/ 0 w 6660776"/>
              <a:gd name="connsiteY19" fmla="*/ 669136 h 1371371"/>
              <a:gd name="connsiteX20" fmla="*/ 0 w 6660776"/>
              <a:gd name="connsiteY20" fmla="*/ 669139 h 1371371"/>
              <a:gd name="connsiteX0" fmla="*/ 0 w 6660776"/>
              <a:gd name="connsiteY0" fmla="*/ 642244 h 1344476"/>
              <a:gd name="connsiteX1" fmla="*/ 140450 w 6660776"/>
              <a:gd name="connsiteY1" fmla="*/ 501794 h 1344476"/>
              <a:gd name="connsiteX2" fmla="*/ 509494 w 6660776"/>
              <a:gd name="connsiteY2" fmla="*/ 510758 h 1344476"/>
              <a:gd name="connsiteX3" fmla="*/ 53315 w 6660776"/>
              <a:gd name="connsiteY3" fmla="*/ 0 h 1344476"/>
              <a:gd name="connsiteX4" fmla="*/ 1376829 w 6660776"/>
              <a:gd name="connsiteY4" fmla="*/ 501794 h 1344476"/>
              <a:gd name="connsiteX5" fmla="*/ 6520326 w 6660776"/>
              <a:gd name="connsiteY5" fmla="*/ 501794 h 1344476"/>
              <a:gd name="connsiteX6" fmla="*/ 6660776 w 6660776"/>
              <a:gd name="connsiteY6" fmla="*/ 642244 h 1344476"/>
              <a:gd name="connsiteX7" fmla="*/ 6660776 w 6660776"/>
              <a:gd name="connsiteY7" fmla="*/ 642241 h 1344476"/>
              <a:gd name="connsiteX8" fmla="*/ 6660776 w 6660776"/>
              <a:gd name="connsiteY8" fmla="*/ 642241 h 1344476"/>
              <a:gd name="connsiteX9" fmla="*/ 6660776 w 6660776"/>
              <a:gd name="connsiteY9" fmla="*/ 852912 h 1344476"/>
              <a:gd name="connsiteX10" fmla="*/ 6660776 w 6660776"/>
              <a:gd name="connsiteY10" fmla="*/ 1204026 h 1344476"/>
              <a:gd name="connsiteX11" fmla="*/ 6520326 w 6660776"/>
              <a:gd name="connsiteY11" fmla="*/ 1344476 h 1344476"/>
              <a:gd name="connsiteX12" fmla="*/ 2775323 w 6660776"/>
              <a:gd name="connsiteY12" fmla="*/ 1344476 h 1344476"/>
              <a:gd name="connsiteX13" fmla="*/ 1110129 w 6660776"/>
              <a:gd name="connsiteY13" fmla="*/ 1344476 h 1344476"/>
              <a:gd name="connsiteX14" fmla="*/ 1110129 w 6660776"/>
              <a:gd name="connsiteY14" fmla="*/ 1344476 h 1344476"/>
              <a:gd name="connsiteX15" fmla="*/ 140450 w 6660776"/>
              <a:gd name="connsiteY15" fmla="*/ 1344476 h 1344476"/>
              <a:gd name="connsiteX16" fmla="*/ 0 w 6660776"/>
              <a:gd name="connsiteY16" fmla="*/ 1204026 h 1344476"/>
              <a:gd name="connsiteX17" fmla="*/ 0 w 6660776"/>
              <a:gd name="connsiteY17" fmla="*/ 852912 h 1344476"/>
              <a:gd name="connsiteX18" fmla="*/ 0 w 6660776"/>
              <a:gd name="connsiteY18" fmla="*/ 642241 h 1344476"/>
              <a:gd name="connsiteX19" fmla="*/ 0 w 6660776"/>
              <a:gd name="connsiteY19" fmla="*/ 642241 h 1344476"/>
              <a:gd name="connsiteX20" fmla="*/ 0 w 6660776"/>
              <a:gd name="connsiteY20" fmla="*/ 642244 h 134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60776" h="1344476">
                <a:moveTo>
                  <a:pt x="0" y="642244"/>
                </a:moveTo>
                <a:cubicBezTo>
                  <a:pt x="0" y="564676"/>
                  <a:pt x="62882" y="501794"/>
                  <a:pt x="140450" y="501794"/>
                </a:cubicBezTo>
                <a:lnTo>
                  <a:pt x="509494" y="510758"/>
                </a:lnTo>
                <a:lnTo>
                  <a:pt x="53315" y="0"/>
                </a:lnTo>
                <a:lnTo>
                  <a:pt x="1376829" y="501794"/>
                </a:lnTo>
                <a:lnTo>
                  <a:pt x="6520326" y="501794"/>
                </a:lnTo>
                <a:cubicBezTo>
                  <a:pt x="6597894" y="501794"/>
                  <a:pt x="6660776" y="564676"/>
                  <a:pt x="6660776" y="642244"/>
                </a:cubicBezTo>
                <a:lnTo>
                  <a:pt x="6660776" y="642241"/>
                </a:lnTo>
                <a:lnTo>
                  <a:pt x="6660776" y="642241"/>
                </a:lnTo>
                <a:lnTo>
                  <a:pt x="6660776" y="852912"/>
                </a:lnTo>
                <a:lnTo>
                  <a:pt x="6660776" y="1204026"/>
                </a:lnTo>
                <a:cubicBezTo>
                  <a:pt x="6660776" y="1281594"/>
                  <a:pt x="6597894" y="1344476"/>
                  <a:pt x="6520326" y="1344476"/>
                </a:cubicBezTo>
                <a:lnTo>
                  <a:pt x="2775323" y="1344476"/>
                </a:lnTo>
                <a:lnTo>
                  <a:pt x="1110129" y="1344476"/>
                </a:lnTo>
                <a:lnTo>
                  <a:pt x="1110129" y="1344476"/>
                </a:lnTo>
                <a:lnTo>
                  <a:pt x="140450" y="1344476"/>
                </a:lnTo>
                <a:cubicBezTo>
                  <a:pt x="62882" y="1344476"/>
                  <a:pt x="0" y="1281594"/>
                  <a:pt x="0" y="1204026"/>
                </a:cubicBezTo>
                <a:lnTo>
                  <a:pt x="0" y="852912"/>
                </a:lnTo>
                <a:lnTo>
                  <a:pt x="0" y="642241"/>
                </a:lnTo>
                <a:lnTo>
                  <a:pt x="0" y="642241"/>
                </a:lnTo>
                <a:lnTo>
                  <a:pt x="0" y="64224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612000" rtlCol="0" anchor="ctr"/>
          <a:lstStyle/>
          <a:p>
            <a:pPr algn="ctr"/>
            <a:r>
              <a:rPr lang="ja-JP" altLang="en-US" sz="2400" u="sng" dirty="0"/>
              <a:t>反</a:t>
            </a:r>
            <a:r>
              <a:rPr lang="ja-JP" altLang="en-US" sz="2400" dirty="0"/>
              <a:t>（尺貫法の面積の単位）を</a:t>
            </a:r>
            <a:r>
              <a:rPr lang="ja-JP" altLang="en-US" sz="2400" u="sng" dirty="0"/>
              <a:t>減</a:t>
            </a:r>
            <a:r>
              <a:rPr lang="ja-JP" altLang="en-US" sz="2400" dirty="0"/>
              <a:t>らすことから</a:t>
            </a:r>
            <a:endParaRPr lang="en-US" altLang="ja-JP" sz="2400" dirty="0"/>
          </a:p>
        </p:txBody>
      </p:sp>
      <p:sp>
        <p:nvSpPr>
          <p:cNvPr id="6" name="片側の 2 つの角を丸めた四角形 5"/>
          <p:cNvSpPr/>
          <p:nvPr/>
        </p:nvSpPr>
        <p:spPr>
          <a:xfrm rot="16200000">
            <a:off x="1197911" y="3886486"/>
            <a:ext cx="609597" cy="174811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ja-JP" altLang="en-US" sz="2400" dirty="0"/>
              <a:t>対象</a:t>
            </a:r>
          </a:p>
        </p:txBody>
      </p:sp>
      <p:sp>
        <p:nvSpPr>
          <p:cNvPr id="7" name="片側の 2 つの角を丸めた四角形 6"/>
          <p:cNvSpPr/>
          <p:nvPr/>
        </p:nvSpPr>
        <p:spPr>
          <a:xfrm rot="16200000">
            <a:off x="946901" y="4747094"/>
            <a:ext cx="1111619" cy="174811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kumimoji="1" lang="ja-JP" altLang="en-US" sz="2400" dirty="0"/>
              <a:t>方法</a:t>
            </a:r>
          </a:p>
        </p:txBody>
      </p:sp>
      <p:sp>
        <p:nvSpPr>
          <p:cNvPr id="8" name="片側の 2 つの角を丸めた四角形 7"/>
          <p:cNvSpPr/>
          <p:nvPr/>
        </p:nvSpPr>
        <p:spPr>
          <a:xfrm rot="5400000">
            <a:off x="5141259" y="1691254"/>
            <a:ext cx="609597" cy="6138579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400" dirty="0"/>
              <a:t>全米農家</a:t>
            </a:r>
          </a:p>
        </p:txBody>
      </p:sp>
      <p:sp>
        <p:nvSpPr>
          <p:cNvPr id="9" name="片側の 2 つの角を丸めた四角形 8"/>
          <p:cNvSpPr/>
          <p:nvPr/>
        </p:nvSpPr>
        <p:spPr>
          <a:xfrm rot="5400000">
            <a:off x="4890246" y="2551863"/>
            <a:ext cx="1111621" cy="6138579"/>
          </a:xfrm>
          <a:prstGeom prst="round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ja-JP" altLang="en-US" sz="2400" dirty="0"/>
              <a:t>米以外の作物を作ることを奨励</a:t>
            </a:r>
            <a:endParaRPr lang="en-US" altLang="ja-JP" sz="2400" dirty="0"/>
          </a:p>
          <a:p>
            <a:pPr algn="ctr"/>
            <a:r>
              <a:rPr kumimoji="1" lang="ja-JP" altLang="en-US" sz="2400" dirty="0"/>
              <a:t>（建前上）農家の自主的な取り組みに委託</a:t>
            </a:r>
          </a:p>
        </p:txBody>
      </p:sp>
    </p:spTree>
    <p:extLst>
      <p:ext uri="{BB962C8B-B14F-4D97-AF65-F5344CB8AC3E}">
        <p14:creationId xmlns:p14="http://schemas.microsoft.com/office/powerpoint/2010/main" val="333138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施行</a:t>
            </a:r>
            <a:r>
              <a:rPr lang="ja-JP" altLang="en-US" dirty="0"/>
              <a:t>の</a:t>
            </a:r>
            <a:r>
              <a:rPr kumimoji="1" lang="ja-JP" altLang="en-US" dirty="0"/>
              <a:t>背景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13" name="下矢印 12"/>
          <p:cNvSpPr/>
          <p:nvPr/>
        </p:nvSpPr>
        <p:spPr>
          <a:xfrm>
            <a:off x="4054764" y="1908928"/>
            <a:ext cx="785091" cy="3914106"/>
          </a:xfrm>
          <a:prstGeom prst="downArrow">
            <a:avLst>
              <a:gd name="adj1" fmla="val 50000"/>
              <a:gd name="adj2" fmla="val 276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795996" y="1278385"/>
            <a:ext cx="5399130" cy="631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戦後の食糧不足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795996" y="2187204"/>
            <a:ext cx="5399130" cy="631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政府により米の生産量増加</a:t>
            </a:r>
            <a:endParaRPr lang="en-US" altLang="ja-JP" sz="2400" dirty="0"/>
          </a:p>
        </p:txBody>
      </p:sp>
      <p:sp>
        <p:nvSpPr>
          <p:cNvPr id="8" name="角丸四角形 7"/>
          <p:cNvSpPr/>
          <p:nvPr/>
        </p:nvSpPr>
        <p:spPr>
          <a:xfrm>
            <a:off x="1795996" y="3096577"/>
            <a:ext cx="5399130" cy="631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食生活は豊かに</a:t>
            </a:r>
            <a:endParaRPr kumimoji="1" lang="ja-JP" altLang="en-US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1795996" y="4005396"/>
            <a:ext cx="5399130" cy="631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消費者の米離れによる米の余剰</a:t>
            </a:r>
            <a:endParaRPr kumimoji="1" lang="ja-JP" altLang="en-US" sz="2400" dirty="0"/>
          </a:p>
        </p:txBody>
      </p:sp>
      <p:sp>
        <p:nvSpPr>
          <p:cNvPr id="10" name="角丸四角形 9"/>
          <p:cNvSpPr/>
          <p:nvPr/>
        </p:nvSpPr>
        <p:spPr>
          <a:xfrm>
            <a:off x="1795996" y="4914215"/>
            <a:ext cx="5399130" cy="631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米価格の下落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1795996" y="5823034"/>
            <a:ext cx="5399130" cy="631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価格維持のために減反政策</a:t>
            </a:r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1795996" y="1277831"/>
            <a:ext cx="5399130" cy="6310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戦後の食糧不足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795996" y="2187204"/>
            <a:ext cx="5399130" cy="6310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政府により米の生産量増加</a:t>
            </a:r>
            <a:endParaRPr lang="en-US" altLang="ja-JP" sz="2400" dirty="0"/>
          </a:p>
        </p:txBody>
      </p:sp>
      <p:sp>
        <p:nvSpPr>
          <p:cNvPr id="16" name="角丸四角形 15"/>
          <p:cNvSpPr/>
          <p:nvPr/>
        </p:nvSpPr>
        <p:spPr>
          <a:xfrm>
            <a:off x="1795996" y="3096023"/>
            <a:ext cx="5399130" cy="6310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食生活は豊かに</a:t>
            </a:r>
            <a:endParaRPr kumimoji="1" lang="ja-JP" altLang="en-US" sz="2400" dirty="0"/>
          </a:p>
        </p:txBody>
      </p:sp>
      <p:sp>
        <p:nvSpPr>
          <p:cNvPr id="17" name="角丸四角形 16"/>
          <p:cNvSpPr/>
          <p:nvPr/>
        </p:nvSpPr>
        <p:spPr>
          <a:xfrm>
            <a:off x="1795996" y="4004842"/>
            <a:ext cx="5399130" cy="6310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消費者の米離れによる米の余剰</a:t>
            </a:r>
            <a:endParaRPr kumimoji="1" lang="ja-JP" altLang="en-US" sz="2400" dirty="0"/>
          </a:p>
        </p:txBody>
      </p:sp>
      <p:sp>
        <p:nvSpPr>
          <p:cNvPr id="18" name="角丸四角形 17"/>
          <p:cNvSpPr/>
          <p:nvPr/>
        </p:nvSpPr>
        <p:spPr>
          <a:xfrm>
            <a:off x="1795996" y="4913107"/>
            <a:ext cx="5399130" cy="6322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米価格の下落</a:t>
            </a:r>
            <a:endParaRPr kumimoji="1" lang="ja-JP" altLang="en-US" sz="2400" dirty="0"/>
          </a:p>
        </p:txBody>
      </p:sp>
      <p:sp>
        <p:nvSpPr>
          <p:cNvPr id="19" name="角丸四角形 18"/>
          <p:cNvSpPr/>
          <p:nvPr/>
        </p:nvSpPr>
        <p:spPr>
          <a:xfrm>
            <a:off x="1795996" y="5823033"/>
            <a:ext cx="5399130" cy="6310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価格維持のために減反政策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25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A38296-95DE-4D07-802F-6230E34C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対象と目的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3218CC-8BDA-40FF-8822-AC60670F2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8385"/>
            <a:ext cx="7886700" cy="5418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対象</a:t>
            </a:r>
            <a:r>
              <a:rPr lang="ja-JP" altLang="en-US" dirty="0"/>
              <a:t>＝全</a:t>
            </a:r>
            <a:r>
              <a:rPr kumimoji="1" lang="ja-JP" altLang="en-US" dirty="0"/>
              <a:t>米農家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目的</a:t>
            </a:r>
            <a:endParaRPr kumimoji="1"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en-US" dirty="0"/>
              <a:t>　　</a:t>
            </a: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価格支持</a:t>
            </a:r>
            <a:endParaRPr kumimoji="1" lang="ja-JP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628651" y="1783976"/>
            <a:ext cx="2441762" cy="1119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全国的な米の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過剰生産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5070998" y="1783977"/>
            <a:ext cx="2726192" cy="1119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価格暴落の危機</a:t>
            </a:r>
            <a:endParaRPr lang="en-US" altLang="ja-JP" sz="2400" dirty="0"/>
          </a:p>
        </p:txBody>
      </p:sp>
      <p:sp>
        <p:nvSpPr>
          <p:cNvPr id="7" name="右矢印 6"/>
          <p:cNvSpPr/>
          <p:nvPr/>
        </p:nvSpPr>
        <p:spPr>
          <a:xfrm>
            <a:off x="3215013" y="2066010"/>
            <a:ext cx="1707048" cy="5558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上矢印吹き出し 7"/>
          <p:cNvSpPr/>
          <p:nvPr/>
        </p:nvSpPr>
        <p:spPr>
          <a:xfrm>
            <a:off x="3047885" y="2543766"/>
            <a:ext cx="2045639" cy="1241965"/>
          </a:xfrm>
          <a:prstGeom prst="upArrowCallout">
            <a:avLst>
              <a:gd name="adj1" fmla="val 21522"/>
              <a:gd name="adj2" fmla="val 20217"/>
              <a:gd name="adj3" fmla="val 25000"/>
              <a:gd name="adj4" fmla="val 607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2400" dirty="0"/>
              <a:t>生産調整</a:t>
            </a:r>
            <a:endParaRPr lang="en-US" altLang="ja-JP" sz="2400" dirty="0"/>
          </a:p>
        </p:txBody>
      </p:sp>
      <p:sp>
        <p:nvSpPr>
          <p:cNvPr id="9" name="角丸四角形 8"/>
          <p:cNvSpPr/>
          <p:nvPr/>
        </p:nvSpPr>
        <p:spPr>
          <a:xfrm>
            <a:off x="1076885" y="4424448"/>
            <a:ext cx="2733116" cy="1057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米の余剰防止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4258236" y="4424447"/>
            <a:ext cx="2760999" cy="1057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米価維持による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農家の経営安定</a:t>
            </a:r>
          </a:p>
        </p:txBody>
      </p:sp>
      <p:sp>
        <p:nvSpPr>
          <p:cNvPr id="11" name="右中かっこ 10"/>
          <p:cNvSpPr/>
          <p:nvPr/>
        </p:nvSpPr>
        <p:spPr>
          <a:xfrm rot="5400000">
            <a:off x="3900141" y="2788976"/>
            <a:ext cx="295835" cy="594235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乗算記号 11"/>
          <p:cNvSpPr/>
          <p:nvPr/>
        </p:nvSpPr>
        <p:spPr>
          <a:xfrm>
            <a:off x="3595576" y="1783976"/>
            <a:ext cx="950259" cy="1057127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236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59DE0-9B2C-44C6-9600-68D5F390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方法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C2A9C8DB-E733-4368-87FF-2B5029066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tIns="72000" anchor="ctr"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稲作は</a:t>
            </a:r>
            <a:r>
              <a:rPr lang="ja-JP" altLang="en-US" u="sng" dirty="0">
                <a:solidFill>
                  <a:schemeClr val="tx2"/>
                </a:solidFill>
              </a:rPr>
              <a:t>面積あたりの労働時間</a:t>
            </a:r>
            <a:r>
              <a:rPr lang="ja-JP" altLang="en-US" dirty="0"/>
              <a:t>が最も短い</a:t>
            </a: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他の作物は</a:t>
            </a:r>
            <a:r>
              <a:rPr lang="en-US" altLang="ja-JP" sz="4400" dirty="0">
                <a:solidFill>
                  <a:schemeClr val="tx2"/>
                </a:solidFill>
              </a:rPr>
              <a:t>10</a:t>
            </a:r>
            <a:r>
              <a:rPr lang="ja-JP" altLang="en-US" dirty="0">
                <a:solidFill>
                  <a:schemeClr val="tx2"/>
                </a:solidFill>
              </a:rPr>
              <a:t>倍</a:t>
            </a:r>
            <a:r>
              <a:rPr lang="ja-JP" altLang="en-US" dirty="0"/>
              <a:t>以上の手間がかかる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sz="3200" dirty="0">
                <a:solidFill>
                  <a:schemeClr val="accent4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何らかの形でインセンティブを与える必要</a:t>
            </a:r>
            <a:endParaRPr lang="en-US" altLang="ja-JP" sz="3200" dirty="0">
              <a:solidFill>
                <a:schemeClr val="accent4">
                  <a:lumMod val="7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3621741" y="1457679"/>
            <a:ext cx="3612776" cy="675922"/>
          </a:xfrm>
          <a:prstGeom prst="wedgeRoundRectCallout">
            <a:avLst>
              <a:gd name="adj1" fmla="val -36218"/>
              <a:gd name="adj2" fmla="val 9714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108000" rtlCol="0" anchor="ctr"/>
          <a:lstStyle/>
          <a:p>
            <a:pPr algn="ctr"/>
            <a:r>
              <a:rPr kumimoji="1" lang="en-US" altLang="ja-JP" sz="2400" dirty="0"/>
              <a:t>10a</a:t>
            </a:r>
            <a:r>
              <a:rPr lang="ja-JP" altLang="en-US" sz="2400" dirty="0"/>
              <a:t>あたり約</a:t>
            </a:r>
            <a:r>
              <a:rPr lang="en-US" altLang="ja-JP" sz="2400" dirty="0"/>
              <a:t>50</a:t>
            </a:r>
            <a:r>
              <a:rPr lang="ja-JP" altLang="en-US" sz="2400" dirty="0"/>
              <a:t>時間</a:t>
            </a:r>
            <a:endParaRPr kumimoji="1" lang="ja-JP" altLang="en-US" sz="2400" dirty="0"/>
          </a:p>
        </p:txBody>
      </p:sp>
      <p:sp>
        <p:nvSpPr>
          <p:cNvPr id="7" name="上下矢印 6"/>
          <p:cNvSpPr/>
          <p:nvPr/>
        </p:nvSpPr>
        <p:spPr>
          <a:xfrm>
            <a:off x="4096871" y="3012282"/>
            <a:ext cx="815788" cy="762000"/>
          </a:xfrm>
          <a:prstGeom prst="upDownArrow">
            <a:avLst>
              <a:gd name="adj1" fmla="val 50000"/>
              <a:gd name="adj2" fmla="val 31334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3117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方法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6030" y="1332173"/>
            <a:ext cx="8111939" cy="4898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1970</a:t>
            </a:r>
            <a:r>
              <a:rPr lang="ja-JP" altLang="en-US" b="1" dirty="0"/>
              <a:t>年からの減反政策</a:t>
            </a:r>
            <a:endParaRPr lang="en-US" altLang="ja-JP" dirty="0"/>
          </a:p>
          <a:p>
            <a:pPr marL="80645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ja-JP" altLang="en-US" sz="3200" b="1" dirty="0">
                <a:solidFill>
                  <a:srgbClr val="FF0000"/>
                </a:solidFill>
              </a:rPr>
              <a:t>プラスのインセンティブ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pPr marL="806450" indent="0">
              <a:buNone/>
            </a:pPr>
            <a:r>
              <a:rPr lang="ja-JP" altLang="en-US" u="sng" dirty="0">
                <a:solidFill>
                  <a:schemeClr val="tx2"/>
                </a:solidFill>
              </a:rPr>
              <a:t>米を作付ない水田の転作作物</a:t>
            </a:r>
            <a:r>
              <a:rPr lang="ja-JP" altLang="en-US" dirty="0"/>
              <a:t>に助成金を支給</a:t>
            </a:r>
            <a:endParaRPr lang="en-US" altLang="ja-JP" dirty="0">
              <a:solidFill>
                <a:srgbClr val="FF0000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➡助成金の支給＝</a:t>
            </a:r>
            <a:r>
              <a:rPr lang="ja-JP" altLang="en-US" u="sng" dirty="0"/>
              <a:t>財政負担</a:t>
            </a:r>
            <a:endParaRPr lang="en-US" altLang="ja-JP" u="sng" dirty="0"/>
          </a:p>
          <a:p>
            <a:pPr marL="80645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ja-JP" altLang="en-US" sz="3200" b="1" dirty="0">
                <a:solidFill>
                  <a:srgbClr val="0070C0"/>
                </a:solidFill>
              </a:rPr>
              <a:t>マイナスのインセンティブ</a:t>
            </a:r>
            <a:endParaRPr lang="en-US" altLang="ja-JP" sz="3200" b="1" dirty="0">
              <a:solidFill>
                <a:srgbClr val="0070C0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割り当てられた減反面積を達成しなければ、農業関係の</a:t>
            </a:r>
            <a:r>
              <a:rPr lang="ja-JP" altLang="en-US" u="sng" dirty="0">
                <a:solidFill>
                  <a:schemeClr val="tx2"/>
                </a:solidFill>
              </a:rPr>
              <a:t>各種補助金の対象外</a:t>
            </a:r>
            <a:r>
              <a:rPr lang="ja-JP" altLang="en-US" dirty="0"/>
              <a:t>となる</a:t>
            </a:r>
            <a:endParaRPr lang="en-US" altLang="ja-JP" dirty="0">
              <a:solidFill>
                <a:srgbClr val="0070C0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➡実質的に義務な制度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569819" y="2015058"/>
            <a:ext cx="681318" cy="681318"/>
          </a:xfrm>
          <a:prstGeom prst="ellipse">
            <a:avLst/>
          </a:prstGeom>
          <a:solidFill>
            <a:srgbClr val="FF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3200" dirty="0"/>
              <a:t>１</a:t>
            </a:r>
          </a:p>
        </p:txBody>
      </p:sp>
      <p:sp>
        <p:nvSpPr>
          <p:cNvPr id="6" name="円/楕円 5"/>
          <p:cNvSpPr/>
          <p:nvPr/>
        </p:nvSpPr>
        <p:spPr>
          <a:xfrm>
            <a:off x="569819" y="3831553"/>
            <a:ext cx="681318" cy="681318"/>
          </a:xfrm>
          <a:prstGeom prst="ellipse">
            <a:avLst/>
          </a:prstGeom>
          <a:solidFill>
            <a:srgbClr val="0070C0"/>
          </a:solidFill>
          <a:ln>
            <a:solidFill>
              <a:srgbClr val="003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２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03688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1C3AC660-343D-4B6D-B3E9-D31C94358A8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04"/>
            <a:ext cx="9146358" cy="6096759"/>
          </a:xfrm>
        </p:spPr>
      </p:pic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6535272" y="0"/>
            <a:ext cx="2608728" cy="1873624"/>
          </a:xfrm>
          <a:solidFill>
            <a:schemeClr val="tx2"/>
          </a:solidFill>
        </p:spPr>
        <p:txBody>
          <a:bodyPr tIns="360000" anchor="ctr">
            <a:noAutofit/>
          </a:bodyPr>
          <a:lstStyle/>
          <a:p>
            <a:pPr marL="0" defTabSz="1165225"/>
            <a:r>
              <a:rPr kumimoji="1" lang="ja-JP" altLang="en-US" dirty="0"/>
              <a:t>効果</a:t>
            </a:r>
            <a:br>
              <a:rPr kumimoji="1" lang="en-US" altLang="ja-JP" sz="1800" dirty="0"/>
            </a:br>
            <a:r>
              <a:rPr lang="ja-JP" altLang="en-US" sz="1800" dirty="0"/>
              <a:t>現代の価値に換算すると大幅に下落し続けてきた米価が</a:t>
            </a:r>
            <a:r>
              <a:rPr lang="en-US" altLang="ja-JP" sz="1800" dirty="0"/>
              <a:t>1970</a:t>
            </a:r>
            <a:r>
              <a:rPr lang="ja-JP" altLang="en-US" sz="1800" dirty="0"/>
              <a:t>年以降ほぼ横ばいになった。</a:t>
            </a:r>
            <a:br>
              <a:rPr lang="ja-JP" altLang="en-US" sz="1800" dirty="0"/>
            </a:b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997817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851647" y="2214283"/>
            <a:ext cx="7521388" cy="426719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1167076" y="4202300"/>
            <a:ext cx="2414875" cy="13700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悪影響</a:t>
            </a:r>
          </a:p>
        </p:txBody>
      </p:sp>
      <p:sp>
        <p:nvSpPr>
          <p:cNvPr id="31" name="円/楕円 30"/>
          <p:cNvSpPr/>
          <p:nvPr/>
        </p:nvSpPr>
        <p:spPr>
          <a:xfrm>
            <a:off x="1167075" y="4202300"/>
            <a:ext cx="2414875" cy="137006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21" name="円/楕円 20"/>
          <p:cNvSpPr/>
          <p:nvPr/>
        </p:nvSpPr>
        <p:spPr>
          <a:xfrm>
            <a:off x="1879217" y="2715608"/>
            <a:ext cx="2414875" cy="13700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2084850" y="4034568"/>
            <a:ext cx="466165" cy="4661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1877524" y="2715608"/>
            <a:ext cx="2414875" cy="137006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片側の 2 つの角を丸めた四角形 7"/>
          <p:cNvSpPr/>
          <p:nvPr/>
        </p:nvSpPr>
        <p:spPr>
          <a:xfrm>
            <a:off x="2022097" y="4559004"/>
            <a:ext cx="591671" cy="497541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2828364" y="2550813"/>
            <a:ext cx="466165" cy="4661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片側の 2 つの角を丸めた四角形 11"/>
          <p:cNvSpPr/>
          <p:nvPr/>
        </p:nvSpPr>
        <p:spPr>
          <a:xfrm>
            <a:off x="2765611" y="3075249"/>
            <a:ext cx="591671" cy="497541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3465968" y="4998401"/>
            <a:ext cx="2414875" cy="13700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3471262" y="4998401"/>
            <a:ext cx="2414875" cy="1370060"/>
          </a:xfrm>
          <a:prstGeom prst="ellipse">
            <a:avLst/>
          </a:prstGeom>
          <a:solidFill>
            <a:srgbClr val="FF0000"/>
          </a:solidFill>
          <a:ln>
            <a:solidFill>
              <a:srgbClr val="8E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4434151" y="4870433"/>
            <a:ext cx="466165" cy="4661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片側の 2 つの角を丸めた四角形 13"/>
          <p:cNvSpPr/>
          <p:nvPr/>
        </p:nvSpPr>
        <p:spPr>
          <a:xfrm>
            <a:off x="4371398" y="5394869"/>
            <a:ext cx="591671" cy="497541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円/楕円 22"/>
          <p:cNvSpPr/>
          <p:nvPr/>
        </p:nvSpPr>
        <p:spPr>
          <a:xfrm>
            <a:off x="4527173" y="2635756"/>
            <a:ext cx="2414875" cy="13700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4527172" y="2635756"/>
            <a:ext cx="2414875" cy="1370060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5632046" y="4024809"/>
            <a:ext cx="2414875" cy="13700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5507692" y="2486853"/>
            <a:ext cx="466165" cy="4661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5632045" y="4028606"/>
            <a:ext cx="2414875" cy="1370060"/>
          </a:xfrm>
          <a:prstGeom prst="ellipse">
            <a:avLst/>
          </a:prstGeom>
          <a:solidFill>
            <a:srgbClr val="FF0000"/>
          </a:solidFill>
          <a:ln>
            <a:solidFill>
              <a:srgbClr val="8E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片側の 2 つの角を丸めた四角形 15"/>
          <p:cNvSpPr/>
          <p:nvPr/>
        </p:nvSpPr>
        <p:spPr>
          <a:xfrm>
            <a:off x="5444939" y="3011289"/>
            <a:ext cx="591671" cy="497541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円/楕円 16"/>
          <p:cNvSpPr/>
          <p:nvPr/>
        </p:nvSpPr>
        <p:spPr>
          <a:xfrm>
            <a:off x="6622640" y="3918719"/>
            <a:ext cx="466165" cy="4661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片側の 2 つの角を丸めた四角形 17"/>
          <p:cNvSpPr/>
          <p:nvPr/>
        </p:nvSpPr>
        <p:spPr>
          <a:xfrm>
            <a:off x="6559887" y="4443155"/>
            <a:ext cx="591671" cy="497541"/>
          </a:xfrm>
          <a:prstGeom prst="round2Same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109339" y="1333675"/>
            <a:ext cx="4520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減反ノルマ</a:t>
            </a:r>
            <a:r>
              <a:rPr kumimoji="1" lang="ja-JP" altLang="en-US" sz="2800" dirty="0"/>
              <a:t>　</a:t>
            </a:r>
            <a:r>
              <a:rPr kumimoji="1" lang="ja-JP" altLang="en-US" sz="2800" u="sng" dirty="0">
                <a:solidFill>
                  <a:schemeClr val="tx2"/>
                </a:solidFill>
              </a:rPr>
              <a:t>地区内で</a:t>
            </a:r>
            <a:r>
              <a:rPr lang="ja-JP" altLang="en-US" sz="2800" u="sng" dirty="0">
                <a:solidFill>
                  <a:schemeClr val="tx2"/>
                </a:solidFill>
              </a:rPr>
              <a:t>〇</a:t>
            </a:r>
            <a:r>
              <a:rPr kumimoji="1" lang="en-US" altLang="ja-JP" sz="2800" u="sng" dirty="0">
                <a:solidFill>
                  <a:schemeClr val="tx2"/>
                </a:solidFill>
              </a:rPr>
              <a:t>ha</a:t>
            </a:r>
            <a:endParaRPr kumimoji="1" lang="ja-JP" altLang="en-US" sz="2800" u="sng" dirty="0">
              <a:solidFill>
                <a:schemeClr val="tx2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3294529" y="1945341"/>
            <a:ext cx="2150410" cy="6054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/>
              <a:t>宇佐美地区</a:t>
            </a:r>
            <a:endParaRPr kumimoji="1" lang="ja-JP" altLang="en-US" sz="2000" dirty="0"/>
          </a:p>
        </p:txBody>
      </p:sp>
      <p:sp>
        <p:nvSpPr>
          <p:cNvPr id="36" name="角丸四角形吹き出し 35"/>
          <p:cNvSpPr/>
          <p:nvPr/>
        </p:nvSpPr>
        <p:spPr>
          <a:xfrm>
            <a:off x="586885" y="1877508"/>
            <a:ext cx="1964129" cy="858713"/>
          </a:xfrm>
          <a:prstGeom prst="wedgeRoundRectCallout">
            <a:avLst>
              <a:gd name="adj1" fmla="val 35170"/>
              <a:gd name="adj2" fmla="val 812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参加します！</a:t>
            </a:r>
          </a:p>
        </p:txBody>
      </p:sp>
      <p:sp>
        <p:nvSpPr>
          <p:cNvPr id="37" name="角丸四角形吹き出し 36"/>
          <p:cNvSpPr/>
          <p:nvPr/>
        </p:nvSpPr>
        <p:spPr>
          <a:xfrm>
            <a:off x="3676446" y="3570969"/>
            <a:ext cx="1964129" cy="858713"/>
          </a:xfrm>
          <a:prstGeom prst="wedgeRoundRectCallout">
            <a:avLst>
              <a:gd name="adj1" fmla="val 35170"/>
              <a:gd name="adj2" fmla="val 812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やらないよ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角丸四角形吹き出し 37"/>
          <p:cNvSpPr/>
          <p:nvPr/>
        </p:nvSpPr>
        <p:spPr>
          <a:xfrm>
            <a:off x="582707" y="1877508"/>
            <a:ext cx="1974312" cy="858713"/>
          </a:xfrm>
          <a:prstGeom prst="wedgeRoundRectCallout">
            <a:avLst>
              <a:gd name="adj1" fmla="val 35170"/>
              <a:gd name="adj2" fmla="val 812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なんでだよ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やれよ！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3676446" y="3571291"/>
            <a:ext cx="1964129" cy="858713"/>
          </a:xfrm>
          <a:prstGeom prst="wedgeRoundRectCallout">
            <a:avLst>
              <a:gd name="adj1" fmla="val 35170"/>
              <a:gd name="adj2" fmla="val 812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それは自由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でしょうよ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1601297" y="2189907"/>
            <a:ext cx="6445623" cy="3959881"/>
            <a:chOff x="1601297" y="2189907"/>
            <a:chExt cx="6445623" cy="3959881"/>
          </a:xfrm>
        </p:grpSpPr>
        <p:sp>
          <p:nvSpPr>
            <p:cNvPr id="30" name="正方形/長方形 29"/>
            <p:cNvSpPr/>
            <p:nvPr/>
          </p:nvSpPr>
          <p:spPr>
            <a:xfrm>
              <a:off x="1601297" y="2189907"/>
              <a:ext cx="6445623" cy="3959881"/>
            </a:xfrm>
            <a:custGeom>
              <a:avLst/>
              <a:gdLst>
                <a:gd name="connsiteX0" fmla="*/ 0 w 6024824"/>
                <a:gd name="connsiteY0" fmla="*/ 0 h 3528464"/>
                <a:gd name="connsiteX1" fmla="*/ 6024824 w 6024824"/>
                <a:gd name="connsiteY1" fmla="*/ 0 h 3528464"/>
                <a:gd name="connsiteX2" fmla="*/ 6024824 w 6024824"/>
                <a:gd name="connsiteY2" fmla="*/ 3528464 h 3528464"/>
                <a:gd name="connsiteX3" fmla="*/ 0 w 6024824"/>
                <a:gd name="connsiteY3" fmla="*/ 3528464 h 3528464"/>
                <a:gd name="connsiteX4" fmla="*/ 0 w 6024824"/>
                <a:gd name="connsiteY4" fmla="*/ 0 h 3528464"/>
                <a:gd name="connsiteX0" fmla="*/ 0 w 6024824"/>
                <a:gd name="connsiteY0" fmla="*/ 3227294 h 3528464"/>
                <a:gd name="connsiteX1" fmla="*/ 6024824 w 6024824"/>
                <a:gd name="connsiteY1" fmla="*/ 0 h 3528464"/>
                <a:gd name="connsiteX2" fmla="*/ 6024824 w 6024824"/>
                <a:gd name="connsiteY2" fmla="*/ 3528464 h 3528464"/>
                <a:gd name="connsiteX3" fmla="*/ 0 w 6024824"/>
                <a:gd name="connsiteY3" fmla="*/ 3528464 h 3528464"/>
                <a:gd name="connsiteX4" fmla="*/ 0 w 6024824"/>
                <a:gd name="connsiteY4" fmla="*/ 3227294 h 3528464"/>
                <a:gd name="connsiteX0" fmla="*/ 0 w 6033789"/>
                <a:gd name="connsiteY0" fmla="*/ 3227294 h 3528464"/>
                <a:gd name="connsiteX1" fmla="*/ 6024824 w 6033789"/>
                <a:gd name="connsiteY1" fmla="*/ 0 h 3528464"/>
                <a:gd name="connsiteX2" fmla="*/ 6033789 w 6033789"/>
                <a:gd name="connsiteY2" fmla="*/ 354958 h 3528464"/>
                <a:gd name="connsiteX3" fmla="*/ 0 w 6033789"/>
                <a:gd name="connsiteY3" fmla="*/ 3528464 h 3528464"/>
                <a:gd name="connsiteX4" fmla="*/ 0 w 6033789"/>
                <a:gd name="connsiteY4" fmla="*/ 3227294 h 3528464"/>
                <a:gd name="connsiteX0" fmla="*/ 0 w 6033789"/>
                <a:gd name="connsiteY0" fmla="*/ 2538418 h 3528464"/>
                <a:gd name="connsiteX1" fmla="*/ 6024824 w 6033789"/>
                <a:gd name="connsiteY1" fmla="*/ 0 h 3528464"/>
                <a:gd name="connsiteX2" fmla="*/ 6033789 w 6033789"/>
                <a:gd name="connsiteY2" fmla="*/ 354958 h 3528464"/>
                <a:gd name="connsiteX3" fmla="*/ 0 w 6033789"/>
                <a:gd name="connsiteY3" fmla="*/ 3528464 h 3528464"/>
                <a:gd name="connsiteX4" fmla="*/ 0 w 6033789"/>
                <a:gd name="connsiteY4" fmla="*/ 2538418 h 3528464"/>
                <a:gd name="connsiteX0" fmla="*/ 0 w 6033789"/>
                <a:gd name="connsiteY0" fmla="*/ 2538418 h 3528464"/>
                <a:gd name="connsiteX1" fmla="*/ 6024824 w 6033789"/>
                <a:gd name="connsiteY1" fmla="*/ 0 h 3528464"/>
                <a:gd name="connsiteX2" fmla="*/ 6033789 w 6033789"/>
                <a:gd name="connsiteY2" fmla="*/ 876536 h 3528464"/>
                <a:gd name="connsiteX3" fmla="*/ 0 w 6033789"/>
                <a:gd name="connsiteY3" fmla="*/ 3528464 h 3528464"/>
                <a:gd name="connsiteX4" fmla="*/ 0 w 6033789"/>
                <a:gd name="connsiteY4" fmla="*/ 2538418 h 352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3789" h="3528464">
                  <a:moveTo>
                    <a:pt x="0" y="2538418"/>
                  </a:moveTo>
                  <a:lnTo>
                    <a:pt x="6024824" y="0"/>
                  </a:lnTo>
                  <a:cubicBezTo>
                    <a:pt x="6027812" y="292179"/>
                    <a:pt x="6030801" y="584357"/>
                    <a:pt x="6033789" y="876536"/>
                  </a:cubicBezTo>
                  <a:lnTo>
                    <a:pt x="0" y="3528464"/>
                  </a:lnTo>
                  <a:lnTo>
                    <a:pt x="0" y="2538418"/>
                  </a:lnTo>
                  <a:close/>
                </a:path>
              </a:pathLst>
            </a:custGeom>
            <a:blipFill>
              <a:blip r:embed="rId3">
                <a:duotone>
                  <a:prstClr val="black"/>
                  <a:schemeClr val="tx1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830295" y="3675729"/>
              <a:ext cx="22621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19680000" lon="2400000" rev="0"/>
                </a:camera>
                <a:lightRig rig="threePt" dir="t"/>
              </a:scene3d>
            </a:bodyPr>
            <a:lstStyle/>
            <a:p>
              <a:pPr algn="ctr"/>
              <a:r>
                <a:rPr lang="ja-JP" altLang="en-US" sz="5400" dirty="0">
                  <a:ln w="0"/>
                  <a:solidFill>
                    <a:schemeClr val="bg1"/>
                  </a:solidFill>
                </a:rPr>
                <a:t>鉄の壁</a:t>
              </a:r>
              <a:endParaRPr lang="ja-JP" altLang="en-US" sz="5400" b="0" cap="none" spc="0" dirty="0">
                <a:ln w="0"/>
                <a:solidFill>
                  <a:schemeClr val="bg1"/>
                </a:solidFill>
              </a:endParaRPr>
            </a:p>
          </p:txBody>
        </p:sp>
      </p:grpSp>
      <p:sp>
        <p:nvSpPr>
          <p:cNvPr id="42" name="角丸四角形吹き出し 41"/>
          <p:cNvSpPr/>
          <p:nvPr/>
        </p:nvSpPr>
        <p:spPr>
          <a:xfrm>
            <a:off x="330323" y="1838027"/>
            <a:ext cx="2442171" cy="1104645"/>
          </a:xfrm>
          <a:prstGeom prst="wedgeRoundRectCallout">
            <a:avLst>
              <a:gd name="adj1" fmla="val 35170"/>
              <a:gd name="adj2" fmla="val 812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あいつらまで恩恵受けやがって！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3" name="角丸四角形吹き出し 42"/>
          <p:cNvSpPr/>
          <p:nvPr/>
        </p:nvSpPr>
        <p:spPr>
          <a:xfrm>
            <a:off x="3676446" y="3570968"/>
            <a:ext cx="1964129" cy="858713"/>
          </a:xfrm>
          <a:prstGeom prst="wedgeRoundRectCallout">
            <a:avLst>
              <a:gd name="adj1" fmla="val 35170"/>
              <a:gd name="adj2" fmla="val 812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わーい！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84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35" grpId="0" animBg="1"/>
      <p:bldP spid="2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悪影響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3144" y="1278384"/>
            <a:ext cx="7886700" cy="4898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悪しき集団主義の表面化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減反に協力しない者には</a:t>
            </a:r>
            <a:r>
              <a:rPr kumimoji="1" lang="en-US" altLang="ja-JP" dirty="0"/>
              <a:t>……</a:t>
            </a:r>
          </a:p>
          <a:p>
            <a:r>
              <a:rPr kumimoji="1" lang="ja-JP" altLang="en-US" dirty="0"/>
              <a:t>周囲からの容赦ない</a:t>
            </a:r>
            <a:r>
              <a:rPr lang="ja-JP" altLang="en-US" dirty="0"/>
              <a:t>制裁</a:t>
            </a:r>
            <a:endParaRPr lang="en-US" altLang="ja-JP" dirty="0"/>
          </a:p>
          <a:p>
            <a:r>
              <a:rPr kumimoji="1" lang="ja-JP" altLang="en-US" dirty="0"/>
              <a:t>集落の会合で</a:t>
            </a:r>
            <a:r>
              <a:rPr lang="ja-JP" altLang="en-US" dirty="0"/>
              <a:t>の</a:t>
            </a:r>
            <a:r>
              <a:rPr kumimoji="1" lang="ja-JP" altLang="en-US" dirty="0"/>
              <a:t>無視</a:t>
            </a:r>
            <a:endParaRPr kumimoji="1" lang="en-US" altLang="ja-JP" dirty="0"/>
          </a:p>
          <a:p>
            <a:r>
              <a:rPr kumimoji="1" lang="ja-JP" altLang="en-US" dirty="0"/>
              <a:t>共同で行う農作業に不都合</a:t>
            </a:r>
            <a:endParaRPr kumimoji="1"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23" y="1913160"/>
            <a:ext cx="38100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04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88A570-D3E4-4D27-955D-A91EAEA44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実例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788F144-D570-4B61-AA1D-67EA909DF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835"/>
            <a:ext cx="9144000" cy="74371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091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１．はじめに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65353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大潟村の混乱</a:t>
            </a:r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1067359" y="5585012"/>
            <a:ext cx="4687421" cy="564777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b="1" dirty="0">
                <a:solidFill>
                  <a:schemeClr val="accent4">
                    <a:lumMod val="75000"/>
                  </a:schemeClr>
                </a:solidFill>
              </a:rPr>
              <a:t>第四次入植希望の募集中止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90600"/>
              </p:ext>
            </p:extLst>
          </p:nvPr>
        </p:nvGraphicFramePr>
        <p:xfrm>
          <a:off x="564776" y="1809373"/>
          <a:ext cx="5414683" cy="286124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26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/>
                        <a:t>1957</a:t>
                      </a:r>
                      <a:endParaRPr kumimoji="1" lang="ja-JP" altLang="en-US" sz="2300" dirty="0"/>
                    </a:p>
                  </a:txBody>
                  <a:tcPr marL="113932" marR="113932" marT="56965" marB="56965" anchor="ctr"/>
                </a:tc>
                <a:tc>
                  <a:txBody>
                    <a:bodyPr/>
                    <a:lstStyle/>
                    <a:p>
                      <a:pPr marL="358775" indent="0" algn="l"/>
                      <a:r>
                        <a:rPr kumimoji="1" lang="ja-JP" altLang="en-US" sz="2300" dirty="0"/>
                        <a:t>八郎潟で開拓工事開始</a:t>
                      </a:r>
                    </a:p>
                  </a:txBody>
                  <a:tcPr marL="113932" marR="113932" marT="56965" marB="569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/>
                        <a:t>1964</a:t>
                      </a:r>
                      <a:endParaRPr kumimoji="1" lang="ja-JP" altLang="en-US" sz="2300" dirty="0"/>
                    </a:p>
                  </a:txBody>
                  <a:tcPr marL="113932" marR="113932" marT="56965" marB="56965" anchor="ctr"/>
                </a:tc>
                <a:tc>
                  <a:txBody>
                    <a:bodyPr/>
                    <a:lstStyle/>
                    <a:p>
                      <a:pPr marL="358775" indent="0" algn="l"/>
                      <a:r>
                        <a:rPr kumimoji="1" lang="ja-JP" altLang="en-US" sz="2300" dirty="0"/>
                        <a:t>大潟村発足</a:t>
                      </a:r>
                    </a:p>
                  </a:txBody>
                  <a:tcPr marL="113932" marR="113932" marT="56965" marB="5696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/>
                        <a:t>1967</a:t>
                      </a:r>
                      <a:endParaRPr kumimoji="1" lang="ja-JP" altLang="en-US" sz="2300" dirty="0"/>
                    </a:p>
                  </a:txBody>
                  <a:tcPr marL="113932" marR="113932" marT="56965" marB="56965" anchor="ctr"/>
                </a:tc>
                <a:tc>
                  <a:txBody>
                    <a:bodyPr/>
                    <a:lstStyle/>
                    <a:p>
                      <a:pPr marL="358775" indent="0" algn="l"/>
                      <a:r>
                        <a:rPr kumimoji="1" lang="ja-JP" altLang="en-US" sz="2300" dirty="0"/>
                        <a:t>入植開始</a:t>
                      </a:r>
                    </a:p>
                  </a:txBody>
                  <a:tcPr marL="113932" marR="113932" marT="56965" marB="5696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31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300" dirty="0"/>
                        <a:t>1970</a:t>
                      </a:r>
                      <a:endParaRPr kumimoji="1" lang="ja-JP" altLang="en-US" sz="2300" dirty="0"/>
                    </a:p>
                  </a:txBody>
                  <a:tcPr marL="113932" marR="113932" marT="56965" marB="56965" anchor="ctr"/>
                </a:tc>
                <a:tc>
                  <a:txBody>
                    <a:bodyPr/>
                    <a:lstStyle/>
                    <a:p>
                      <a:pPr marL="358775" indent="0" algn="l"/>
                      <a:r>
                        <a:rPr kumimoji="1" lang="ja-JP" altLang="en-US" sz="2300" dirty="0">
                          <a:solidFill>
                            <a:srgbClr val="FF0000"/>
                          </a:solidFill>
                        </a:rPr>
                        <a:t>減反政策開始</a:t>
                      </a:r>
                    </a:p>
                  </a:txBody>
                  <a:tcPr marL="113932" marR="113932" marT="56965" marB="5696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14257" r="25458" b="18876"/>
          <a:stretch/>
        </p:blipFill>
        <p:spPr>
          <a:xfrm>
            <a:off x="6373906" y="2365934"/>
            <a:ext cx="2321858" cy="2985248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2823881" y="4827495"/>
            <a:ext cx="1174376" cy="60063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465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大潟村の混乱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1909483" y="1253060"/>
            <a:ext cx="5112620" cy="663693"/>
          </a:xfrm>
          <a:prstGeom prst="wedgeRoundRectCallout">
            <a:avLst>
              <a:gd name="adj1" fmla="val -46653"/>
              <a:gd name="adj2" fmla="val 723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大規模農地で大規模農業！</a:t>
            </a:r>
          </a:p>
        </p:txBody>
      </p:sp>
      <p:sp>
        <p:nvSpPr>
          <p:cNvPr id="6" name="下矢印 5"/>
          <p:cNvSpPr/>
          <p:nvPr/>
        </p:nvSpPr>
        <p:spPr>
          <a:xfrm>
            <a:off x="3838264" y="2069153"/>
            <a:ext cx="1255059" cy="493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909483" y="2714612"/>
            <a:ext cx="5112620" cy="8606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募集開始わずか３年</a:t>
            </a:r>
            <a:r>
              <a:rPr lang="ja-JP" altLang="en-US" sz="2400" dirty="0"/>
              <a:t>で減反政策</a:t>
            </a:r>
            <a:endParaRPr kumimoji="1" lang="ja-JP" altLang="en-US" sz="2400" dirty="0"/>
          </a:p>
        </p:txBody>
      </p:sp>
      <p:sp>
        <p:nvSpPr>
          <p:cNvPr id="8" name="下矢印 7"/>
          <p:cNvSpPr/>
          <p:nvPr/>
        </p:nvSpPr>
        <p:spPr>
          <a:xfrm>
            <a:off x="1909483" y="3760692"/>
            <a:ext cx="1255059" cy="493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下矢印 8"/>
          <p:cNvSpPr/>
          <p:nvPr/>
        </p:nvSpPr>
        <p:spPr>
          <a:xfrm>
            <a:off x="6329081" y="3760692"/>
            <a:ext cx="1255059" cy="4930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708211" y="4439219"/>
            <a:ext cx="3316934" cy="663389"/>
          </a:xfrm>
          <a:prstGeom prst="rect">
            <a:avLst/>
          </a:prstGeom>
          <a:solidFill>
            <a:srgbClr val="FF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非協力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08212" y="5084678"/>
            <a:ext cx="3316933" cy="1511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土地収用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損害賠償請求</a:t>
            </a:r>
            <a:endParaRPr lang="en-US" altLang="ja-JP" sz="2400" dirty="0"/>
          </a:p>
          <a:p>
            <a:pPr algn="ctr"/>
            <a:r>
              <a:rPr lang="en-US" altLang="ja-JP" sz="2400" dirty="0"/>
              <a:t>etc.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930590" y="4439219"/>
            <a:ext cx="3316934" cy="66338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協力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4930590" y="5102608"/>
            <a:ext cx="3316933" cy="1511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畑作に向かない土地</a:t>
            </a:r>
            <a:endParaRPr kumimoji="1" lang="en-US" altLang="ja-JP" sz="2400" dirty="0"/>
          </a:p>
          <a:p>
            <a:pPr algn="ctr"/>
            <a:endParaRPr kumimoji="1" lang="en-US" altLang="ja-JP" sz="2400" dirty="0"/>
          </a:p>
          <a:p>
            <a:pPr algn="ctr"/>
            <a:r>
              <a:rPr lang="ja-JP" altLang="en-US" sz="2400" dirty="0"/>
              <a:t>生産不安定、</a:t>
            </a:r>
            <a:r>
              <a:rPr kumimoji="1" lang="ja-JP" altLang="en-US" sz="2400" dirty="0"/>
              <a:t>自殺</a:t>
            </a:r>
          </a:p>
        </p:txBody>
      </p:sp>
      <p:sp>
        <p:nvSpPr>
          <p:cNvPr id="15" name="下矢印 14"/>
          <p:cNvSpPr/>
          <p:nvPr/>
        </p:nvSpPr>
        <p:spPr>
          <a:xfrm>
            <a:off x="6280035" y="5714997"/>
            <a:ext cx="618042" cy="2510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3861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78385"/>
            <a:ext cx="7886700" cy="5256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開拓直後の減反開始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u="sng" dirty="0">
                <a:solidFill>
                  <a:schemeClr val="tx2"/>
                </a:solidFill>
              </a:rPr>
              <a:t>非現実的・半強制的に</a:t>
            </a:r>
            <a:r>
              <a:rPr lang="ja-JP" altLang="en-US" dirty="0"/>
              <a:t>埋め立て地で転作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価格維持の恩恵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u="sng" dirty="0">
                <a:solidFill>
                  <a:schemeClr val="tx2"/>
                </a:solidFill>
              </a:rPr>
              <a:t>不参加者も受けられる</a:t>
            </a:r>
            <a:endParaRPr lang="en-US" altLang="ja-JP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参加者だけ得られるメリット少ない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地域ノルマ制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上記の事象と</a:t>
            </a:r>
            <a:r>
              <a:rPr kumimoji="1" lang="ja-JP" altLang="en-US" dirty="0"/>
              <a:t>決定的に</a:t>
            </a:r>
            <a:r>
              <a:rPr kumimoji="1" lang="ja-JP" altLang="en-US" u="sng" dirty="0">
                <a:solidFill>
                  <a:schemeClr val="tx2"/>
                </a:solidFill>
              </a:rPr>
              <a:t>相性が悪い</a:t>
            </a:r>
            <a:endParaRPr lang="en-US" altLang="ja-JP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振り回され、互いにいがみ合う</a:t>
            </a:r>
            <a:r>
              <a:rPr lang="en-US" altLang="ja-JP" b="1" dirty="0">
                <a:solidFill>
                  <a:schemeClr val="accent4">
                    <a:lumMod val="75000"/>
                  </a:schemeClr>
                </a:solidFill>
              </a:rPr>
              <a:t>……</a:t>
            </a:r>
            <a:endParaRPr kumimoji="1" lang="ja-JP" alt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2626659" y="5038165"/>
            <a:ext cx="869576" cy="4037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6753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981D7F-2EB5-4BAA-A103-7CD6FDC9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減反政策の評価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FE3D7-4F21-40F0-AEA7-6F03C83B6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3200" u="sng" dirty="0">
                <a:solidFill>
                  <a:schemeClr val="tx2"/>
                </a:solidFill>
              </a:rPr>
              <a:t>米価の安定</a:t>
            </a:r>
            <a:r>
              <a:rPr kumimoji="1" lang="ja-JP" altLang="en-US" sz="3200" dirty="0"/>
              <a:t>という</a:t>
            </a:r>
            <a:r>
              <a:rPr kumimoji="1" lang="ja-JP" altLang="en-US" sz="3200" b="1" dirty="0">
                <a:solidFill>
                  <a:schemeClr val="accent2"/>
                </a:solidFill>
              </a:rPr>
              <a:t>目的</a:t>
            </a:r>
            <a:r>
              <a:rPr kumimoji="1" lang="ja-JP" altLang="en-US" sz="3200" dirty="0"/>
              <a:t>は果たされた</a:t>
            </a:r>
            <a:endParaRPr kumimoji="1" lang="en-US" altLang="ja-JP" sz="3200" dirty="0"/>
          </a:p>
          <a:p>
            <a:pPr marL="0" indent="0" algn="ctr">
              <a:buNone/>
            </a:pPr>
            <a:endParaRPr lang="en-US" altLang="ja-JP" sz="3200" dirty="0"/>
          </a:p>
          <a:p>
            <a:pPr marL="0" indent="0" algn="ctr">
              <a:buNone/>
            </a:pPr>
            <a:r>
              <a:rPr kumimoji="1" lang="ja-JP" altLang="en-US" sz="3200" b="1" dirty="0">
                <a:solidFill>
                  <a:schemeClr val="accent2"/>
                </a:solidFill>
              </a:rPr>
              <a:t>方法</a:t>
            </a:r>
            <a:r>
              <a:rPr kumimoji="1" lang="ja-JP" altLang="en-US" sz="3200" dirty="0"/>
              <a:t>が強引だった➡農家の混乱を</a:t>
            </a:r>
            <a:r>
              <a:rPr lang="ja-JP" altLang="en-US" sz="3200" dirty="0"/>
              <a:t>招いた</a:t>
            </a:r>
            <a:endParaRPr kumimoji="1" lang="ja-JP" altLang="en-US" sz="3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764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４．過去の農政を</a:t>
            </a:r>
            <a:br>
              <a:rPr lang="en-US" altLang="ja-JP" dirty="0"/>
            </a:br>
            <a:r>
              <a:rPr lang="ja-JP" altLang="en-US" dirty="0"/>
              <a:t>　　振り返る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181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農政の転換点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0114" y="979711"/>
            <a:ext cx="6883773" cy="489857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kumimoji="1" lang="en-US" altLang="ja-JP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altLang="ja-JP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kumimoji="1" lang="ja-JP" altLang="en-US" sz="4000" dirty="0">
                <a:solidFill>
                  <a:srgbClr val="FF0000"/>
                </a:solidFill>
              </a:rPr>
              <a:t>自公政権下の農政改革</a:t>
            </a:r>
            <a:r>
              <a:rPr kumimoji="1" lang="en-US" altLang="ja-JP" sz="4000" dirty="0">
                <a:solidFill>
                  <a:srgbClr val="FF0000"/>
                </a:solidFill>
              </a:rPr>
              <a:t>2004</a:t>
            </a:r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endParaRPr kumimoji="1" lang="ja-JP" altLang="en-US" sz="4000" dirty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3268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AF9A9C-021B-4222-978F-3015B42E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5424F0-9A2F-47A7-875F-C970E357A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altLang="ja-JP" b="1" dirty="0"/>
              <a:t>1</a:t>
            </a:r>
            <a:r>
              <a:rPr kumimoji="1" lang="en-US" altLang="ja-JP" b="1" dirty="0"/>
              <a:t>970</a:t>
            </a:r>
            <a:r>
              <a:rPr kumimoji="1" lang="ja-JP" altLang="en-US" b="1" dirty="0"/>
              <a:t>年から</a:t>
            </a:r>
            <a:r>
              <a:rPr lang="en-US" altLang="ja-JP" b="1" dirty="0">
                <a:solidFill>
                  <a:schemeClr val="accent4">
                    <a:lumMod val="75000"/>
                  </a:schemeClr>
                </a:solidFill>
              </a:rPr>
              <a:t>30</a:t>
            </a: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年以上</a:t>
            </a:r>
            <a:r>
              <a:rPr lang="ja-JP" altLang="en-US" b="1" dirty="0"/>
              <a:t>も</a:t>
            </a:r>
            <a:r>
              <a:rPr lang="en-US" altLang="ja-JP" b="1" dirty="0"/>
              <a:t>……</a:t>
            </a:r>
          </a:p>
          <a:p>
            <a:r>
              <a:rPr lang="ja-JP" altLang="en-US" dirty="0"/>
              <a:t>コメの</a:t>
            </a:r>
            <a:r>
              <a:rPr lang="ja-JP" altLang="en-US" u="sng" dirty="0">
                <a:solidFill>
                  <a:schemeClr val="tx2"/>
                </a:solidFill>
              </a:rPr>
              <a:t>生産調整の仕組み</a:t>
            </a:r>
            <a:r>
              <a:rPr lang="ja-JP" altLang="en-US" dirty="0"/>
              <a:t>は変わることなく維持</a:t>
            </a:r>
            <a:endParaRPr lang="en-US" altLang="ja-JP" dirty="0"/>
          </a:p>
          <a:p>
            <a:r>
              <a:rPr kumimoji="1" lang="ja-JP" altLang="en-US" u="sng" dirty="0">
                <a:solidFill>
                  <a:schemeClr val="tx2"/>
                </a:solidFill>
              </a:rPr>
              <a:t>先述の諸問題</a:t>
            </a:r>
            <a:r>
              <a:rPr kumimoji="1" lang="ja-JP" altLang="en-US" dirty="0"/>
              <a:t>が固着</a:t>
            </a:r>
            <a:endParaRPr lang="en-US" altLang="ja-JP" sz="48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 algn="ctr">
              <a:buNone/>
            </a:pPr>
            <a:r>
              <a:rPr kumimoji="1" lang="ja-JP" altLang="en-US" b="1" dirty="0"/>
              <a:t>方向転換！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2004</a:t>
            </a:r>
            <a:r>
              <a:rPr lang="ja-JP" altLang="en-US" dirty="0"/>
              <a:t>年より</a:t>
            </a:r>
            <a:r>
              <a:rPr lang="ja-JP" altLang="en-US" b="1" dirty="0">
                <a:solidFill>
                  <a:schemeClr val="accent2"/>
                </a:solidFill>
              </a:rPr>
              <a:t>新しいコメ政策</a:t>
            </a:r>
            <a:r>
              <a:rPr lang="ja-JP" altLang="en-US" dirty="0"/>
              <a:t>がスタート！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4114799" y="3727674"/>
            <a:ext cx="6096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7966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043E5F-A8F9-4775-A4F7-897E94257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対象・方法を読み取り、政策を評価してみよう！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D064289-EB44-4800-9152-71B8723D3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ja-JP" altLang="en-US" dirty="0"/>
              <a:t>政策の目的は？</a:t>
            </a:r>
            <a:endParaRPr kumimoji="1" lang="en-US" altLang="ja-JP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ja-JP" altLang="en-US" dirty="0"/>
              <a:t>予想される効果は？</a:t>
            </a:r>
            <a:endParaRPr lang="en-US" altLang="ja-JP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kumimoji="1" lang="ja-JP" altLang="en-US" dirty="0"/>
              <a:t>農家・国民の理解は得られそう？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0034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新しいコメ政策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6030" y="1332173"/>
            <a:ext cx="8111939" cy="4898578"/>
          </a:xfrm>
        </p:spPr>
        <p:txBody>
          <a:bodyPr anchor="ctr">
            <a:normAutofit/>
          </a:bodyPr>
          <a:lstStyle/>
          <a:p>
            <a:pPr marL="80645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基準変更</a:t>
            </a:r>
            <a:endParaRPr lang="en-US" altLang="ja-JP" sz="3200" b="1" dirty="0">
              <a:solidFill>
                <a:schemeClr val="tx2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chemeClr val="accent5"/>
                </a:solidFill>
              </a:rPr>
              <a:t>作付を行わない減反面積</a:t>
            </a:r>
            <a:endParaRPr lang="en-US" altLang="ja-JP" dirty="0">
              <a:solidFill>
                <a:schemeClr val="accent5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FF0000"/>
                </a:solidFill>
              </a:rPr>
              <a:t>生産目標数量</a:t>
            </a:r>
            <a:endParaRPr lang="en-US" altLang="ja-JP" dirty="0">
              <a:solidFill>
                <a:srgbClr val="FF0000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地域のコメに対する</a:t>
            </a:r>
            <a:r>
              <a:rPr lang="ja-JP" altLang="en-US" u="sng" dirty="0">
                <a:solidFill>
                  <a:schemeClr val="tx2"/>
                </a:solidFill>
              </a:rPr>
              <a:t>近年の需要動向</a:t>
            </a:r>
            <a:r>
              <a:rPr lang="ja-JP" altLang="en-US" dirty="0"/>
              <a:t>を反映</a:t>
            </a:r>
            <a:endParaRPr lang="en-US" altLang="ja-JP" dirty="0">
              <a:solidFill>
                <a:schemeClr val="tx2"/>
              </a:solidFill>
            </a:endParaRPr>
          </a:p>
          <a:p>
            <a:pPr marL="80645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米価下落時の救済措置</a:t>
            </a:r>
            <a:endParaRPr lang="en-US" altLang="ja-JP" sz="3200" b="1" dirty="0">
              <a:solidFill>
                <a:schemeClr val="tx2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生産調整参加者へ</a:t>
            </a:r>
            <a:r>
              <a:rPr lang="ja-JP" altLang="en-US" u="sng" dirty="0">
                <a:solidFill>
                  <a:schemeClr val="tx2"/>
                </a:solidFill>
              </a:rPr>
              <a:t>一定の補填</a:t>
            </a:r>
            <a:endParaRPr lang="en-US" altLang="ja-JP" u="sng" dirty="0">
              <a:solidFill>
                <a:schemeClr val="tx2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578784" y="1828628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3200" dirty="0"/>
              <a:t>１</a:t>
            </a:r>
          </a:p>
        </p:txBody>
      </p:sp>
      <p:sp>
        <p:nvSpPr>
          <p:cNvPr id="6" name="円/楕円 5"/>
          <p:cNvSpPr/>
          <p:nvPr/>
        </p:nvSpPr>
        <p:spPr>
          <a:xfrm>
            <a:off x="578784" y="4190141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２</a:t>
            </a:r>
            <a:endParaRPr kumimoji="1" lang="ja-JP" altLang="en-US" sz="3200" dirty="0"/>
          </a:p>
        </p:txBody>
      </p:sp>
      <p:sp>
        <p:nvSpPr>
          <p:cNvPr id="8" name="ドーナツ 7"/>
          <p:cNvSpPr/>
          <p:nvPr/>
        </p:nvSpPr>
        <p:spPr>
          <a:xfrm>
            <a:off x="1523821" y="3137121"/>
            <a:ext cx="430833" cy="430833"/>
          </a:xfrm>
          <a:prstGeom prst="donut">
            <a:avLst/>
          </a:prstGeom>
          <a:solidFill>
            <a:srgbClr val="FF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乗算記号 9"/>
          <p:cNvSpPr/>
          <p:nvPr/>
        </p:nvSpPr>
        <p:spPr>
          <a:xfrm>
            <a:off x="1434352" y="2527349"/>
            <a:ext cx="573912" cy="573912"/>
          </a:xfrm>
          <a:prstGeom prst="mathMultiply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52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新しいコメ政策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6030" y="1332173"/>
            <a:ext cx="8111939" cy="4898578"/>
          </a:xfrm>
        </p:spPr>
        <p:txBody>
          <a:bodyPr anchor="ctr">
            <a:normAutofit/>
          </a:bodyPr>
          <a:lstStyle/>
          <a:p>
            <a:pPr marL="80645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助成金の単価基準</a:t>
            </a:r>
            <a:endParaRPr lang="en-US" altLang="ja-JP" sz="3200" b="1" dirty="0">
              <a:solidFill>
                <a:schemeClr val="tx2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転作作物への助成金単価の決定</a:t>
            </a:r>
            <a:endParaRPr lang="en-US" altLang="ja-JP" dirty="0"/>
          </a:p>
          <a:p>
            <a:pPr marL="806450" indent="0"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chemeClr val="accent5"/>
                </a:solidFill>
              </a:rPr>
              <a:t>全国統一</a:t>
            </a:r>
            <a:endParaRPr lang="en-US" altLang="ja-JP" dirty="0">
              <a:solidFill>
                <a:schemeClr val="accent5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　　</a:t>
            </a:r>
            <a:r>
              <a:rPr lang="ja-JP" altLang="en-US" dirty="0">
                <a:solidFill>
                  <a:srgbClr val="FF0000"/>
                </a:solidFill>
              </a:rPr>
              <a:t>市区町村単位</a:t>
            </a:r>
            <a:endParaRPr lang="en-US" altLang="ja-JP" dirty="0">
              <a:solidFill>
                <a:srgbClr val="FF0000"/>
              </a:solidFill>
            </a:endParaRPr>
          </a:p>
          <a:p>
            <a:pPr marL="80645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一定規模以上の生産者への厚遇</a:t>
            </a:r>
            <a:endParaRPr lang="en-US" altLang="ja-JP" sz="3200" b="1" dirty="0">
              <a:solidFill>
                <a:schemeClr val="tx2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578784" y="2186690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３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578784" y="4557694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４</a:t>
            </a:r>
            <a:endParaRPr kumimoji="1" lang="ja-JP" altLang="en-US" sz="3200" dirty="0"/>
          </a:p>
        </p:txBody>
      </p:sp>
      <p:sp>
        <p:nvSpPr>
          <p:cNvPr id="8" name="ドーナツ 7"/>
          <p:cNvSpPr/>
          <p:nvPr/>
        </p:nvSpPr>
        <p:spPr>
          <a:xfrm>
            <a:off x="1505892" y="4024627"/>
            <a:ext cx="430833" cy="430833"/>
          </a:xfrm>
          <a:prstGeom prst="donut">
            <a:avLst/>
          </a:prstGeom>
          <a:solidFill>
            <a:srgbClr val="FF0000"/>
          </a:solidFill>
          <a:ln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乗算記号 9"/>
          <p:cNvSpPr/>
          <p:nvPr/>
        </p:nvSpPr>
        <p:spPr>
          <a:xfrm>
            <a:off x="1416423" y="3414855"/>
            <a:ext cx="573912" cy="573912"/>
          </a:xfrm>
          <a:prstGeom prst="mathMultiply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439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D9F3C-5128-40F4-9D4B-C47B15A8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農政に対する考え方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B5DA4D-2226-446A-B80D-52928AE4C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kumimoji="1" lang="ja-JP" altLang="en-US" b="1" dirty="0"/>
              <a:t>これまでの捉えられ方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日本農政は</a:t>
            </a:r>
            <a:r>
              <a:rPr kumimoji="1" lang="ja-JP" altLang="en-US" u="sng" dirty="0">
                <a:solidFill>
                  <a:schemeClr val="tx2"/>
                </a:solidFill>
              </a:rPr>
              <a:t>迷走・逆走の歴史</a:t>
            </a:r>
            <a:r>
              <a:rPr kumimoji="1" lang="ja-JP" altLang="en-US" dirty="0"/>
              <a:t>と揶揄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自分の主張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悪い政策ばかり</a:t>
            </a:r>
            <a:r>
              <a:rPr lang="ja-JP" altLang="en-US" dirty="0"/>
              <a:t>ではない！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農政の歴史を振り返って、</a:t>
            </a: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政策の良し悪しを　吟味すべき！</a:t>
            </a:r>
            <a:endParaRPr lang="en-US" altLang="ja-JP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5" name="上下矢印 4"/>
          <p:cNvSpPr/>
          <p:nvPr/>
        </p:nvSpPr>
        <p:spPr>
          <a:xfrm>
            <a:off x="3765176" y="2671243"/>
            <a:ext cx="959223" cy="1056431"/>
          </a:xfrm>
          <a:prstGeom prst="upDownArrow">
            <a:avLst>
              <a:gd name="adj1" fmla="val 50000"/>
              <a:gd name="adj2" fmla="val 37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0920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59A0E1-0449-4831-9786-01DDF0A1C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評価例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1312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評価例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6030" y="1332173"/>
            <a:ext cx="8111939" cy="4898578"/>
          </a:xfrm>
        </p:spPr>
        <p:txBody>
          <a:bodyPr anchor="ctr">
            <a:normAutofit/>
          </a:bodyPr>
          <a:lstStyle/>
          <a:p>
            <a:pPr marL="80645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基準変更</a:t>
            </a:r>
            <a:endParaRPr lang="en-US" altLang="ja-JP" sz="3200" b="1" dirty="0">
              <a:solidFill>
                <a:schemeClr val="tx2"/>
              </a:solidFill>
            </a:endParaRPr>
          </a:p>
          <a:p>
            <a:pPr marL="1263650" indent="-457200"/>
            <a:r>
              <a:rPr lang="ja-JP" altLang="en-US" dirty="0"/>
              <a:t>産地の努力が</a:t>
            </a:r>
            <a:r>
              <a:rPr lang="ja-JP" altLang="en-US" u="sng" dirty="0">
                <a:solidFill>
                  <a:schemeClr val="accent4">
                    <a:lumMod val="75000"/>
                  </a:schemeClr>
                </a:solidFill>
              </a:rPr>
              <a:t>素直に評価される</a:t>
            </a:r>
            <a:endParaRPr lang="en-US" altLang="ja-JP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1263650" indent="-457200"/>
            <a:r>
              <a:rPr lang="ja-JP" altLang="en-US" dirty="0"/>
              <a:t>農家の</a:t>
            </a:r>
            <a:r>
              <a:rPr lang="ja-JP" altLang="en-US" u="sng" dirty="0">
                <a:solidFill>
                  <a:schemeClr val="accent4">
                    <a:lumMod val="75000"/>
                  </a:schemeClr>
                </a:solidFill>
              </a:rPr>
              <a:t>モチベーション向上</a:t>
            </a:r>
            <a:endParaRPr lang="en-US" altLang="ja-JP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80645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米価下落時の救済措置</a:t>
            </a:r>
            <a:endParaRPr lang="en-US" altLang="ja-JP" sz="3200" b="1" dirty="0">
              <a:solidFill>
                <a:schemeClr val="tx2"/>
              </a:solidFill>
            </a:endParaRPr>
          </a:p>
          <a:p>
            <a:pPr marL="1263650" indent="-457200">
              <a:tabLst>
                <a:tab pos="806450" algn="l"/>
              </a:tabLst>
            </a:pPr>
            <a:r>
              <a:rPr lang="ja-JP" altLang="en-US" dirty="0"/>
              <a:t>参加者限定で、</a:t>
            </a:r>
            <a:r>
              <a:rPr lang="ja-JP" altLang="en-US" u="sng" dirty="0">
                <a:solidFill>
                  <a:schemeClr val="accent4">
                    <a:lumMod val="75000"/>
                  </a:schemeClr>
                </a:solidFill>
              </a:rPr>
              <a:t>参加を促す効果</a:t>
            </a:r>
            <a:r>
              <a:rPr lang="ja-JP" altLang="en-US" dirty="0"/>
              <a:t>が高い</a:t>
            </a:r>
            <a:endParaRPr lang="ja-JP" altLang="en-US" sz="9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516030" y="2088605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3200" dirty="0"/>
              <a:t>１</a:t>
            </a:r>
          </a:p>
        </p:txBody>
      </p:sp>
      <p:sp>
        <p:nvSpPr>
          <p:cNvPr id="6" name="円/楕円 5"/>
          <p:cNvSpPr/>
          <p:nvPr/>
        </p:nvSpPr>
        <p:spPr>
          <a:xfrm>
            <a:off x="516030" y="3949007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２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49978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評価例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6030" y="1332173"/>
            <a:ext cx="8111939" cy="4898578"/>
          </a:xfrm>
        </p:spPr>
        <p:txBody>
          <a:bodyPr anchor="ctr">
            <a:normAutofit/>
          </a:bodyPr>
          <a:lstStyle/>
          <a:p>
            <a:pPr marL="80645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助成金の単価基準</a:t>
            </a:r>
            <a:endParaRPr lang="en-US" altLang="ja-JP" sz="3200" b="1" dirty="0">
              <a:solidFill>
                <a:schemeClr val="tx2"/>
              </a:solidFill>
            </a:endParaRPr>
          </a:p>
          <a:p>
            <a:pPr marL="1263650" indent="-457200"/>
            <a:r>
              <a:rPr lang="ja-JP" altLang="en-US" u="sng" dirty="0">
                <a:solidFill>
                  <a:schemeClr val="accent4">
                    <a:lumMod val="75000"/>
                  </a:schemeClr>
                </a:solidFill>
              </a:rPr>
              <a:t>地域毎の条件に合った作物</a:t>
            </a:r>
            <a:r>
              <a:rPr lang="ja-JP" altLang="en-US" dirty="0"/>
              <a:t>の振興が可能</a:t>
            </a:r>
            <a:endParaRPr lang="en-US" altLang="ja-JP" u="sng" dirty="0">
              <a:solidFill>
                <a:schemeClr val="tx2"/>
              </a:solidFill>
            </a:endParaRPr>
          </a:p>
          <a:p>
            <a:pPr marL="80645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一定規模以上の生産者への厚遇</a:t>
            </a:r>
            <a:endParaRPr lang="en-US" altLang="ja-JP" sz="3200" b="1" dirty="0">
              <a:solidFill>
                <a:schemeClr val="tx2"/>
              </a:solidFill>
            </a:endParaRPr>
          </a:p>
          <a:p>
            <a:pPr marL="1263650" indent="-457200">
              <a:tabLst>
                <a:tab pos="806450" algn="l"/>
              </a:tabLst>
            </a:pPr>
            <a:r>
              <a:rPr lang="ja-JP" altLang="en-US" dirty="0"/>
              <a:t>メリット措置の厚みに</a:t>
            </a:r>
            <a:r>
              <a:rPr lang="ja-JP" altLang="en-US" u="sng" dirty="0">
                <a:solidFill>
                  <a:schemeClr val="accent4">
                    <a:lumMod val="75000"/>
                  </a:schemeClr>
                </a:solidFill>
              </a:rPr>
              <a:t>差異を設ける</a:t>
            </a:r>
            <a:endParaRPr lang="en-US" altLang="ja-JP" u="sng" dirty="0">
              <a:solidFill>
                <a:schemeClr val="accent4">
                  <a:lumMod val="75000"/>
                </a:schemeClr>
              </a:solidFill>
            </a:endParaRPr>
          </a:p>
          <a:p>
            <a:pPr marL="1263650" indent="-457200">
              <a:tabLst>
                <a:tab pos="806450" algn="l"/>
              </a:tabLst>
            </a:pPr>
            <a:r>
              <a:rPr lang="ja-JP" altLang="en-US" u="sng" dirty="0">
                <a:solidFill>
                  <a:schemeClr val="accent4">
                    <a:lumMod val="75000"/>
                  </a:schemeClr>
                </a:solidFill>
              </a:rPr>
              <a:t>農業構造政策</a:t>
            </a:r>
            <a:r>
              <a:rPr lang="ja-JP" altLang="en-US" dirty="0"/>
              <a:t>としての価値を持つ</a:t>
            </a:r>
            <a:endParaRPr lang="ja-JP" altLang="en-US" sz="9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516030" y="2088605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３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516030" y="3440803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４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43305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AA1391-4400-4969-8990-F31012F3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6960EA-DC60-4BF1-ADF8-660EEE33C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358775" indent="0">
              <a:buNone/>
            </a:pPr>
            <a:r>
              <a:rPr kumimoji="1" lang="ja-JP" altLang="en-US" sz="3200" dirty="0"/>
              <a:t>生産調整への</a:t>
            </a:r>
            <a:r>
              <a:rPr kumimoji="1" lang="ja-JP" altLang="en-US" sz="3200" b="1" dirty="0">
                <a:solidFill>
                  <a:schemeClr val="accent4">
                    <a:lumMod val="75000"/>
                  </a:schemeClr>
                </a:solidFill>
              </a:rPr>
              <a:t>参加促進効果</a:t>
            </a:r>
            <a:r>
              <a:rPr kumimoji="1" lang="ja-JP" altLang="en-US" sz="3200" dirty="0"/>
              <a:t>が高い！</a:t>
            </a:r>
            <a:endParaRPr kumimoji="1" lang="en-US" altLang="ja-JP" sz="3200" dirty="0"/>
          </a:p>
          <a:p>
            <a:pPr marL="358775" indent="0">
              <a:buNone/>
            </a:pPr>
            <a:endParaRPr kumimoji="1" lang="en-US" altLang="ja-JP" sz="3200" dirty="0"/>
          </a:p>
          <a:p>
            <a:pPr marL="358775" indent="0">
              <a:buNone/>
            </a:pPr>
            <a:r>
              <a:rPr lang="ja-JP" altLang="en-US" sz="3200" dirty="0"/>
              <a:t>副次的に</a:t>
            </a:r>
            <a:r>
              <a:rPr lang="ja-JP" altLang="en-US" sz="3200" b="1" dirty="0">
                <a:solidFill>
                  <a:schemeClr val="accent4">
                    <a:lumMod val="75000"/>
                  </a:schemeClr>
                </a:solidFill>
              </a:rPr>
              <a:t>農業発展</a:t>
            </a:r>
            <a:r>
              <a:rPr lang="ja-JP" altLang="en-US" sz="3200" dirty="0"/>
              <a:t>に直結する効果も！</a:t>
            </a:r>
            <a:endParaRPr lang="en-US" altLang="ja-JP" sz="3200" dirty="0"/>
          </a:p>
          <a:p>
            <a:pPr marL="627063"/>
            <a:r>
              <a:rPr lang="ja-JP" altLang="en-US" dirty="0"/>
              <a:t>コメ作りのモチベーションアップ</a:t>
            </a:r>
            <a:endParaRPr lang="en-US" altLang="ja-JP" dirty="0"/>
          </a:p>
          <a:p>
            <a:pPr marL="627063"/>
            <a:r>
              <a:rPr lang="ja-JP" altLang="en-US" dirty="0"/>
              <a:t>担い手育成促進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6" name="フローチャート: 抜出し 5"/>
          <p:cNvSpPr/>
          <p:nvPr/>
        </p:nvSpPr>
        <p:spPr>
          <a:xfrm rot="5400000">
            <a:off x="668430" y="2380696"/>
            <a:ext cx="358589" cy="31264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フローチャート: 抜出し 6"/>
          <p:cNvSpPr/>
          <p:nvPr/>
        </p:nvSpPr>
        <p:spPr>
          <a:xfrm rot="5400000">
            <a:off x="668430" y="3571352"/>
            <a:ext cx="358589" cy="31264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77101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78385"/>
            <a:ext cx="7886700" cy="52568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b="1" dirty="0"/>
              <a:t>わりとまとも</a:t>
            </a:r>
            <a:r>
              <a:rPr kumimoji="1" lang="ja-JP" altLang="en-US" b="1" dirty="0"/>
              <a:t>な政策だった</a:t>
            </a:r>
            <a:r>
              <a:rPr lang="ja-JP" altLang="en-US" b="1" dirty="0"/>
              <a:t>のだ</a:t>
            </a:r>
            <a:r>
              <a:rPr kumimoji="1" lang="ja-JP" altLang="en-US" b="1" dirty="0"/>
              <a:t>が</a:t>
            </a:r>
            <a:r>
              <a:rPr lang="en-US" altLang="ja-JP" b="1" dirty="0">
                <a:latin typeface="+mn-ea"/>
              </a:rPr>
              <a:t>……</a:t>
            </a:r>
            <a:r>
              <a:rPr lang="ja-JP" altLang="en-US" b="1" dirty="0"/>
              <a:t>？</a:t>
            </a:r>
            <a:endParaRPr kumimoji="1"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政策の見直しへ</a:t>
            </a:r>
            <a:r>
              <a:rPr lang="en-US" altLang="ja-JP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……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新生産調整政策の行方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902074" y="2026024"/>
            <a:ext cx="3539938" cy="14293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2007</a:t>
            </a:r>
            <a:r>
              <a:rPr kumimoji="1" lang="ja-JP" altLang="en-US" sz="2400" dirty="0"/>
              <a:t>年</a:t>
            </a:r>
            <a:r>
              <a:rPr lang="ja-JP" altLang="en-US" sz="2400" dirty="0"/>
              <a:t>参院選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自民党大敗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4715436" y="2026024"/>
            <a:ext cx="3539937" cy="14293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新生産調整政策下</a:t>
            </a:r>
            <a:endParaRPr lang="en-US" altLang="ja-JP" sz="2400" dirty="0"/>
          </a:p>
          <a:p>
            <a:pPr algn="ctr"/>
            <a:r>
              <a:rPr lang="ja-JP" altLang="en-US" sz="2400" dirty="0"/>
              <a:t>コメの供給過剰の懸念</a:t>
            </a:r>
            <a:endParaRPr kumimoji="1" lang="en-US" altLang="ja-JP" sz="2400" dirty="0"/>
          </a:p>
        </p:txBody>
      </p:sp>
      <p:sp>
        <p:nvSpPr>
          <p:cNvPr id="7" name="下矢印 6"/>
          <p:cNvSpPr/>
          <p:nvPr/>
        </p:nvSpPr>
        <p:spPr>
          <a:xfrm>
            <a:off x="4078939" y="5031628"/>
            <a:ext cx="986117" cy="6919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メモ 7"/>
          <p:cNvSpPr/>
          <p:nvPr/>
        </p:nvSpPr>
        <p:spPr>
          <a:xfrm>
            <a:off x="3025587" y="3235437"/>
            <a:ext cx="3092823" cy="1676400"/>
          </a:xfrm>
          <a:prstGeom prst="foldedCorner">
            <a:avLst>
              <a:gd name="adj" fmla="val 2361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tIns="288000"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政権交代を恐れ、</a:t>
            </a:r>
            <a:endParaRPr kumimoji="1" lang="en-US" altLang="ja-JP" sz="2400" dirty="0">
              <a:solidFill>
                <a:schemeClr val="tx1"/>
              </a:solidFill>
              <a:latin typeface="游明朝 Demibold" panose="02020600000000000000" pitchFamily="18" charset="-128"/>
              <a:ea typeface="游明朝 Demibold" panose="02020600000000000000" pitchFamily="18" charset="-128"/>
            </a:endParaRPr>
          </a:p>
          <a:p>
            <a:pPr algn="ctr"/>
            <a:r>
              <a:rPr kumimoji="1" lang="ja-JP" altLang="en-US" sz="2400" u="sng" dirty="0">
                <a:solidFill>
                  <a:schemeClr val="tx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</a:rPr>
              <a:t>米価下落に杞憂</a:t>
            </a:r>
          </a:p>
        </p:txBody>
      </p:sp>
    </p:spTree>
    <p:extLst>
      <p:ext uri="{BB962C8B-B14F-4D97-AF65-F5344CB8AC3E}">
        <p14:creationId xmlns:p14="http://schemas.microsoft.com/office/powerpoint/2010/main" val="3346009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“先祖返り”な見直し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6030" y="1332173"/>
            <a:ext cx="8111939" cy="4898578"/>
          </a:xfrm>
        </p:spPr>
        <p:txBody>
          <a:bodyPr anchor="ctr">
            <a:normAutofit/>
          </a:bodyPr>
          <a:lstStyle/>
          <a:p>
            <a:pPr marL="80645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強引な市場介入による米価維持</a:t>
            </a:r>
            <a:endParaRPr lang="en-US" altLang="ja-JP" sz="3200" b="1" dirty="0">
              <a:solidFill>
                <a:schemeClr val="tx2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備蓄制度を利用してコメを買い入れ</a:t>
            </a:r>
            <a:endParaRPr lang="en-US" altLang="ja-JP" dirty="0"/>
          </a:p>
          <a:p>
            <a:pPr marL="806450" indent="0">
              <a:buNone/>
            </a:pPr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不参加農家に大きな利益</a:t>
            </a:r>
            <a:endParaRPr lang="en-US" altLang="ja-JP" dirty="0">
              <a:solidFill>
                <a:srgbClr val="FF0000"/>
              </a:solidFill>
            </a:endParaRPr>
          </a:p>
          <a:p>
            <a:pPr marL="806450" indent="0">
              <a:buNone/>
            </a:pPr>
            <a:r>
              <a:rPr lang="ja-JP" altLang="en-US" dirty="0"/>
              <a:t>　➡参加へのインセンティブ大きく削がれる</a:t>
            </a:r>
            <a:endParaRPr lang="en-US" altLang="ja-JP" dirty="0"/>
          </a:p>
          <a:p>
            <a:pPr marL="806450" indent="0">
              <a:buNone/>
            </a:pPr>
            <a:r>
              <a:rPr lang="ja-JP" altLang="en-US" dirty="0"/>
              <a:t>　</a:t>
            </a:r>
            <a:r>
              <a:rPr lang="ja-JP" altLang="en-US" dirty="0">
                <a:solidFill>
                  <a:srgbClr val="FF0000"/>
                </a:solidFill>
              </a:rPr>
              <a:t>集団主義的な抑圧再燃</a:t>
            </a:r>
            <a:endParaRPr lang="en-US" altLang="ja-JP" dirty="0">
              <a:solidFill>
                <a:srgbClr val="FF0000"/>
              </a:solidFill>
            </a:endParaRPr>
          </a:p>
          <a:p>
            <a:pPr marL="806450" indent="0">
              <a:spcBef>
                <a:spcPts val="2400"/>
              </a:spcBef>
              <a:spcAft>
                <a:spcPts val="1200"/>
              </a:spcAft>
              <a:buNone/>
            </a:pPr>
            <a:r>
              <a:rPr lang="ja-JP" altLang="en-US" sz="3200" b="1" dirty="0">
                <a:solidFill>
                  <a:schemeClr val="tx2"/>
                </a:solidFill>
              </a:rPr>
              <a:t>ノルマ未達成地域に対する罰則</a:t>
            </a:r>
          </a:p>
          <a:p>
            <a:pPr marL="806450" indent="0">
              <a:buNone/>
              <a:tabLst>
                <a:tab pos="806450" algn="l"/>
              </a:tabLst>
            </a:pPr>
            <a:r>
              <a:rPr lang="ja-JP" altLang="en-US" dirty="0">
                <a:solidFill>
                  <a:srgbClr val="FF0000"/>
                </a:solidFill>
              </a:rPr>
              <a:t>　集団主義的な抑圧再燃</a:t>
            </a:r>
            <a:endParaRPr lang="ja-JP" altLang="en-US" sz="9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516030" y="1561526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3200" dirty="0"/>
              <a:t>１</a:t>
            </a:r>
          </a:p>
        </p:txBody>
      </p:sp>
      <p:sp>
        <p:nvSpPr>
          <p:cNvPr id="6" name="円/楕円 5"/>
          <p:cNvSpPr/>
          <p:nvPr/>
        </p:nvSpPr>
        <p:spPr>
          <a:xfrm>
            <a:off x="516030" y="4531655"/>
            <a:ext cx="681318" cy="681318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２</a:t>
            </a:r>
            <a:endParaRPr kumimoji="1" lang="ja-JP" altLang="en-US" sz="3200" dirty="0"/>
          </a:p>
        </p:txBody>
      </p:sp>
      <p:sp>
        <p:nvSpPr>
          <p:cNvPr id="7" name="乗算記号 6"/>
          <p:cNvSpPr/>
          <p:nvPr/>
        </p:nvSpPr>
        <p:spPr>
          <a:xfrm>
            <a:off x="1197348" y="2814477"/>
            <a:ext cx="573912" cy="57391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乗算記号 7"/>
          <p:cNvSpPr/>
          <p:nvPr/>
        </p:nvSpPr>
        <p:spPr>
          <a:xfrm>
            <a:off x="1197348" y="3865786"/>
            <a:ext cx="573912" cy="57391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乗算記号 8"/>
          <p:cNvSpPr/>
          <p:nvPr/>
        </p:nvSpPr>
        <p:spPr>
          <a:xfrm>
            <a:off x="1197348" y="5304931"/>
            <a:ext cx="573912" cy="573912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356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５．今後の農政は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2321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E068C7-EA51-4846-87C8-B2169F55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今後の農政は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64400D-12AD-430A-A465-36D655224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kumimoji="1" lang="en-US" altLang="ja-JP" b="1" dirty="0"/>
              <a:t>2018</a:t>
            </a:r>
            <a:r>
              <a:rPr kumimoji="1" lang="ja-JP" altLang="en-US" b="1" dirty="0"/>
              <a:t>年</a:t>
            </a:r>
            <a:r>
              <a:rPr kumimoji="1" lang="ja-JP" altLang="en-US" dirty="0"/>
              <a:t>　</a:t>
            </a:r>
            <a:r>
              <a:rPr kumimoji="1" lang="ja-JP" altLang="en-US" b="1" dirty="0"/>
              <a:t>減反政策廃止予定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コメ農家支援は</a:t>
            </a: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価格支持</a:t>
            </a:r>
            <a:r>
              <a:rPr lang="ja-JP" altLang="en-US" dirty="0"/>
              <a:t>から</a:t>
            </a: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直接支払い</a:t>
            </a:r>
            <a:r>
              <a:rPr lang="ja-JP" altLang="en-US" dirty="0"/>
              <a:t>へ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</a:rPr>
              <a:t>焦点</a:t>
            </a:r>
            <a:endParaRPr lang="en-US" altLang="ja-JP" b="1" dirty="0">
              <a:solidFill>
                <a:schemeClr val="tx2"/>
              </a:solidFill>
            </a:endParaRPr>
          </a:p>
          <a:p>
            <a:r>
              <a:rPr kumimoji="1" lang="ja-JP" altLang="en-US" dirty="0"/>
              <a:t>どの規模の農家を</a:t>
            </a:r>
            <a:r>
              <a:rPr kumimoji="1" lang="ja-JP" altLang="en-US" u="sng" dirty="0">
                <a:solidFill>
                  <a:schemeClr val="tx2"/>
                </a:solidFill>
              </a:rPr>
              <a:t>どれくらい手厚く</a:t>
            </a:r>
            <a:r>
              <a:rPr kumimoji="1" lang="ja-JP" altLang="en-US" dirty="0"/>
              <a:t>支援するか</a:t>
            </a:r>
            <a:endParaRPr kumimoji="1" lang="en-US" altLang="ja-JP" dirty="0"/>
          </a:p>
          <a:p>
            <a:r>
              <a:rPr kumimoji="1" lang="ja-JP" altLang="en-US" dirty="0"/>
              <a:t>直接支払い</a:t>
            </a:r>
            <a:r>
              <a:rPr lang="ja-JP" altLang="en-US" dirty="0"/>
              <a:t>で</a:t>
            </a:r>
            <a:r>
              <a:rPr kumimoji="1" lang="ja-JP" altLang="en-US" dirty="0"/>
              <a:t>支援の透明性が高くなる分、</a:t>
            </a:r>
            <a:r>
              <a:rPr lang="ja-JP" altLang="en-US" dirty="0"/>
              <a:t>　　</a:t>
            </a:r>
            <a:r>
              <a:rPr lang="ja-JP" altLang="en-US" u="sng" dirty="0">
                <a:solidFill>
                  <a:schemeClr val="tx2"/>
                </a:solidFill>
              </a:rPr>
              <a:t>国民が納得</a:t>
            </a:r>
            <a:r>
              <a:rPr lang="ja-JP" altLang="en-US" dirty="0"/>
              <a:t>してくれるのか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602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99B682-7AD9-408A-9294-E615E481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農政の例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429D98-F0B9-49FB-B7F2-18D0BDAD6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kumimoji="1" lang="ja-JP" altLang="en-US" b="1" dirty="0"/>
              <a:t>例えば</a:t>
            </a:r>
            <a:r>
              <a:rPr kumimoji="1" lang="en-US" altLang="ja-JP" b="1" dirty="0"/>
              <a:t>……</a:t>
            </a:r>
          </a:p>
          <a:p>
            <a:pPr marL="0" indent="0">
              <a:buNone/>
            </a:pPr>
            <a:r>
              <a:rPr kumimoji="1" lang="ja-JP" altLang="en-US" dirty="0"/>
              <a:t>助成金を</a:t>
            </a:r>
            <a:r>
              <a:rPr kumimoji="1" lang="ja-JP" altLang="en-US" b="1" dirty="0">
                <a:solidFill>
                  <a:schemeClr val="accent4">
                    <a:lumMod val="75000"/>
                  </a:schemeClr>
                </a:solidFill>
              </a:rPr>
              <a:t>若年農家</a:t>
            </a:r>
            <a:r>
              <a:rPr kumimoji="1" lang="ja-JP" altLang="en-US" dirty="0"/>
              <a:t>や</a:t>
            </a:r>
            <a:r>
              <a:rPr kumimoji="1" lang="ja-JP" altLang="en-US" b="1" dirty="0">
                <a:solidFill>
                  <a:schemeClr val="accent4">
                    <a:lumMod val="75000"/>
                  </a:schemeClr>
                </a:solidFill>
              </a:rPr>
              <a:t>法人経営</a:t>
            </a:r>
            <a:r>
              <a:rPr kumimoji="1" lang="ja-JP" altLang="en-US" dirty="0"/>
              <a:t>だけ</a:t>
            </a:r>
            <a:r>
              <a:rPr lang="ja-JP" altLang="en-US" dirty="0"/>
              <a:t>に</a:t>
            </a:r>
            <a:endParaRPr lang="en-US" altLang="ja-JP" dirty="0"/>
          </a:p>
          <a:p>
            <a:r>
              <a:rPr kumimoji="1" lang="ja-JP" altLang="en-US" dirty="0"/>
              <a:t>高齢の零細農家は</a:t>
            </a:r>
            <a:r>
              <a:rPr kumimoji="1" lang="ja-JP" altLang="en-US" u="sng" dirty="0">
                <a:solidFill>
                  <a:schemeClr val="tx2"/>
                </a:solidFill>
              </a:rPr>
              <a:t>廃業</a:t>
            </a:r>
            <a:r>
              <a:rPr lang="ja-JP" altLang="en-US" u="sng" dirty="0">
                <a:solidFill>
                  <a:schemeClr val="tx2"/>
                </a:solidFill>
              </a:rPr>
              <a:t>、</a:t>
            </a:r>
            <a:r>
              <a:rPr kumimoji="1" lang="ja-JP" altLang="en-US" u="sng" dirty="0">
                <a:solidFill>
                  <a:schemeClr val="tx2"/>
                </a:solidFill>
              </a:rPr>
              <a:t>土地を</a:t>
            </a:r>
            <a:r>
              <a:rPr lang="ja-JP" altLang="en-US" u="sng" dirty="0">
                <a:solidFill>
                  <a:schemeClr val="tx2"/>
                </a:solidFill>
              </a:rPr>
              <a:t>手放す</a:t>
            </a:r>
            <a:endParaRPr kumimoji="1" lang="en-US" altLang="ja-JP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➡</a:t>
            </a:r>
            <a:r>
              <a:rPr kumimoji="1" lang="ja-JP" altLang="en-US" dirty="0"/>
              <a:t>農地の集積は進む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福利厚生を手厚くすることが求められる？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9619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私の意見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kumimoji="1" lang="ja-JP" altLang="en-US" b="1" dirty="0"/>
              <a:t>農業存続のために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担い手への</a:t>
            </a:r>
            <a:r>
              <a:rPr kumimoji="1" lang="ja-JP" altLang="en-US" b="1" dirty="0">
                <a:solidFill>
                  <a:schemeClr val="accent4">
                    <a:lumMod val="75000"/>
                  </a:schemeClr>
                </a:solidFill>
              </a:rPr>
              <a:t>農地集積・大規模化</a:t>
            </a:r>
            <a:r>
              <a:rPr kumimoji="1" lang="ja-JP" altLang="en-US" dirty="0"/>
              <a:t>が不可欠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例：水田農業</a:t>
            </a:r>
            <a:endParaRPr kumimoji="1" lang="en-US" altLang="ja-JP" dirty="0"/>
          </a:p>
          <a:p>
            <a:r>
              <a:rPr kumimoji="1" lang="ja-JP" altLang="en-US" dirty="0"/>
              <a:t>最低</a:t>
            </a:r>
            <a:r>
              <a:rPr kumimoji="1" lang="en-US" altLang="ja-JP" u="sng" dirty="0">
                <a:solidFill>
                  <a:schemeClr val="tx2"/>
                </a:solidFill>
              </a:rPr>
              <a:t>10ha</a:t>
            </a:r>
            <a:r>
              <a:rPr kumimoji="1" lang="ja-JP" altLang="en-US" u="sng" dirty="0">
                <a:solidFill>
                  <a:schemeClr val="tx2"/>
                </a:solidFill>
              </a:rPr>
              <a:t>以上</a:t>
            </a:r>
            <a:r>
              <a:rPr kumimoji="1" lang="ja-JP" altLang="en-US" dirty="0"/>
              <a:t>の農地を所有</a:t>
            </a:r>
            <a:endParaRPr lang="en-US" altLang="ja-JP" dirty="0"/>
          </a:p>
          <a:p>
            <a:r>
              <a:rPr lang="ja-JP" altLang="en-US" dirty="0"/>
              <a:t>作物の加工、直接販売などへの</a:t>
            </a:r>
            <a:r>
              <a:rPr lang="ja-JP" altLang="en-US" u="sng" dirty="0">
                <a:solidFill>
                  <a:schemeClr val="tx2"/>
                </a:solidFill>
              </a:rPr>
              <a:t>経営の拡大・　多角化</a:t>
            </a:r>
            <a:r>
              <a:rPr lang="ja-JP" altLang="en-US" dirty="0"/>
              <a:t>が望ましい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898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農政を見る上で重要なこと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41929" y="1278385"/>
            <a:ext cx="6973420" cy="48985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200" b="1" dirty="0"/>
              <a:t>対象</a:t>
            </a:r>
            <a:endParaRPr lang="en-US" altLang="ja-JP" sz="3200" b="1" dirty="0"/>
          </a:p>
          <a:p>
            <a:r>
              <a:rPr lang="ja-JP" altLang="en-US" dirty="0"/>
              <a:t>誰がターゲットなのか？</a:t>
            </a:r>
            <a:endParaRPr lang="en-US" altLang="ja-JP" dirty="0"/>
          </a:p>
          <a:p>
            <a:r>
              <a:rPr lang="ja-JP" altLang="en-US" dirty="0"/>
              <a:t>何が目的なのか？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b="1" dirty="0"/>
              <a:t>方法</a:t>
            </a:r>
            <a:endParaRPr lang="en-US" altLang="ja-JP" sz="3200" b="1" dirty="0"/>
          </a:p>
          <a:p>
            <a:r>
              <a:rPr lang="ja-JP" altLang="en-US" dirty="0"/>
              <a:t>どのように行うのか？</a:t>
            </a:r>
            <a:endParaRPr lang="en-US" altLang="ja-JP" dirty="0"/>
          </a:p>
          <a:p>
            <a:r>
              <a:rPr kumimoji="1" lang="ja-JP" altLang="en-US" dirty="0"/>
              <a:t>効果はあるのか？</a:t>
            </a:r>
            <a:endParaRPr kumimoji="1" lang="en-US" altLang="ja-JP" dirty="0"/>
          </a:p>
          <a:p>
            <a:r>
              <a:rPr kumimoji="1" lang="ja-JP" altLang="en-US" dirty="0"/>
              <a:t>理解を得られる</a:t>
            </a:r>
            <a:r>
              <a:rPr lang="ja-JP" altLang="en-US" dirty="0"/>
              <a:t>のか？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726140" y="3636384"/>
            <a:ext cx="681318" cy="681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ja-JP" altLang="en-US" sz="3200" dirty="0"/>
              <a:t>２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726140" y="1444604"/>
            <a:ext cx="681318" cy="681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3200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9558244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私の意見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78384"/>
            <a:ext cx="7886700" cy="5235149"/>
          </a:xfrm>
        </p:spPr>
        <p:txBody>
          <a:bodyPr anchor="ctr"/>
          <a:lstStyle/>
          <a:p>
            <a:pPr marL="0" indent="0">
              <a:buNone/>
            </a:pPr>
            <a:r>
              <a:rPr kumimoji="1" lang="ja-JP" altLang="en-US" b="1" dirty="0"/>
              <a:t>企業の農業参入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規制緩和</a:t>
            </a:r>
            <a:r>
              <a:rPr lang="ja-JP" altLang="en-US" dirty="0"/>
              <a:t>で</a:t>
            </a:r>
            <a:r>
              <a:rPr kumimoji="1" lang="ja-JP" altLang="en-US" dirty="0"/>
              <a:t>後押しした、政府の方針には賛成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農業のノウハウを持たない企業が経営に失敗し、</a:t>
            </a:r>
            <a:r>
              <a:rPr kumimoji="1" lang="ja-JP" altLang="en-US" u="sng" dirty="0">
                <a:solidFill>
                  <a:schemeClr val="tx2"/>
                </a:solidFill>
              </a:rPr>
              <a:t>赤字に陥るケース</a:t>
            </a:r>
            <a:r>
              <a:rPr kumimoji="1" lang="ja-JP" altLang="en-US" dirty="0"/>
              <a:t>も多い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b="1" dirty="0">
                <a:solidFill>
                  <a:schemeClr val="accent2"/>
                </a:solidFill>
              </a:rPr>
              <a:t>互いの強みの共有を促進することが必要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  <p:sp>
        <p:nvSpPr>
          <p:cNvPr id="6" name="上下矢印 5"/>
          <p:cNvSpPr/>
          <p:nvPr/>
        </p:nvSpPr>
        <p:spPr>
          <a:xfrm>
            <a:off x="4227534" y="2565217"/>
            <a:ext cx="688932" cy="601249"/>
          </a:xfrm>
          <a:prstGeom prst="upDownArrow">
            <a:avLst>
              <a:gd name="adj1" fmla="val 43220"/>
              <a:gd name="adj2" fmla="val 31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787559" y="4314919"/>
            <a:ext cx="2114550" cy="985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農家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6141683" y="4314918"/>
            <a:ext cx="2114550" cy="98577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/>
              <a:t>企業</a:t>
            </a:r>
            <a:endParaRPr kumimoji="1" lang="ja-JP" altLang="en-US" dirty="0"/>
          </a:p>
        </p:txBody>
      </p:sp>
      <p:sp>
        <p:nvSpPr>
          <p:cNvPr id="11" name="右矢印 10"/>
          <p:cNvSpPr/>
          <p:nvPr/>
        </p:nvSpPr>
        <p:spPr>
          <a:xfrm>
            <a:off x="3031299" y="4453299"/>
            <a:ext cx="2981194" cy="3463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 rot="10800000">
            <a:off x="3031299" y="4811451"/>
            <a:ext cx="2981194" cy="34635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52344" y="411448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tx2"/>
                </a:solidFill>
              </a:rPr>
              <a:t>農業のノウハウ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69627" y="507737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accent5"/>
                </a:solidFill>
              </a:rPr>
              <a:t>経営のノウハウ</a:t>
            </a:r>
            <a:endParaRPr kumimoji="1" lang="ja-JP" alt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757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６</a:t>
            </a:r>
            <a:r>
              <a:rPr kumimoji="1" lang="ja-JP" altLang="en-US" dirty="0"/>
              <a:t>．おわりに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効果的な政策</a:t>
            </a:r>
            <a:r>
              <a:rPr kumimoji="1" lang="ja-JP" altLang="en-US" dirty="0"/>
              <a:t>はどれ</a:t>
            </a:r>
            <a:r>
              <a:rPr lang="ja-JP" altLang="en-US" dirty="0"/>
              <a:t>も</a:t>
            </a:r>
            <a:endParaRPr kumimoji="1" lang="en-US" altLang="ja-JP" dirty="0"/>
          </a:p>
          <a:p>
            <a:pPr marL="0" indent="0" algn="ctr">
              <a:buNone/>
            </a:pP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対象</a:t>
            </a:r>
            <a:r>
              <a:rPr lang="ja-JP" altLang="en-US" dirty="0"/>
              <a:t>が絞られていた➡</a:t>
            </a:r>
            <a:r>
              <a:rPr lang="ja-JP" altLang="en-US" u="sng" dirty="0">
                <a:solidFill>
                  <a:schemeClr val="tx2"/>
                </a:solidFill>
              </a:rPr>
              <a:t>目的</a:t>
            </a:r>
            <a:r>
              <a:rPr lang="ja-JP" altLang="en-US" dirty="0"/>
              <a:t>が明確</a:t>
            </a: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b="1" dirty="0">
                <a:solidFill>
                  <a:schemeClr val="accent4">
                    <a:lumMod val="75000"/>
                  </a:schemeClr>
                </a:solidFill>
              </a:rPr>
              <a:t>方法</a:t>
            </a:r>
            <a:r>
              <a:rPr kumimoji="1" lang="ja-JP" altLang="en-US" dirty="0"/>
              <a:t>が適当➡</a:t>
            </a:r>
            <a:r>
              <a:rPr kumimoji="1" lang="ja-JP" altLang="en-US" u="sng" dirty="0">
                <a:solidFill>
                  <a:schemeClr val="tx2"/>
                </a:solidFill>
              </a:rPr>
              <a:t>人々の理解</a:t>
            </a:r>
            <a:r>
              <a:rPr kumimoji="1" lang="ja-JP" altLang="en-US" dirty="0"/>
              <a:t>が得られや</a:t>
            </a:r>
            <a:r>
              <a:rPr lang="ja-JP" altLang="en-US" dirty="0"/>
              <a:t>すい</a:t>
            </a:r>
            <a:endParaRPr kumimoji="1" lang="en-US" altLang="ja-JP" dirty="0"/>
          </a:p>
          <a:p>
            <a:pPr marL="0" indent="0" algn="r">
              <a:buNone/>
            </a:pPr>
            <a:r>
              <a:rPr kumimoji="1" lang="ja-JP" altLang="en-US" dirty="0"/>
              <a:t>と言える。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4900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おわりに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ADE60E-FFA9-4423-99D3-F7A0B6ABA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ja-JP" altLang="en-US" dirty="0"/>
              <a:t>農業政策に限らず、ある政策について、</a:t>
            </a:r>
            <a:endParaRPr lang="en-US" altLang="ja-JP" dirty="0"/>
          </a:p>
          <a:p>
            <a:r>
              <a:rPr lang="ja-JP" altLang="en-US" u="sng" dirty="0">
                <a:solidFill>
                  <a:schemeClr val="accent4">
                    <a:lumMod val="75000"/>
                  </a:schemeClr>
                </a:solidFill>
              </a:rPr>
              <a:t>どのような意図・目的</a:t>
            </a:r>
            <a:r>
              <a:rPr lang="ja-JP" altLang="en-US" dirty="0"/>
              <a:t>でつくられたのかを考え</a:t>
            </a:r>
            <a:endParaRPr lang="en-US" altLang="ja-JP" dirty="0"/>
          </a:p>
          <a:p>
            <a:r>
              <a:rPr lang="ja-JP" altLang="en-US" u="sng" dirty="0">
                <a:solidFill>
                  <a:schemeClr val="accent4">
                    <a:lumMod val="75000"/>
                  </a:schemeClr>
                </a:solidFill>
              </a:rPr>
              <a:t>結果はどうなったか</a:t>
            </a:r>
            <a:r>
              <a:rPr lang="ja-JP" altLang="en-US" dirty="0"/>
              <a:t>を確認し</a:t>
            </a:r>
            <a:endParaRPr lang="en-US" altLang="ja-JP" dirty="0"/>
          </a:p>
          <a:p>
            <a:r>
              <a:rPr lang="ja-JP" altLang="en-US" u="sng" dirty="0">
                <a:solidFill>
                  <a:schemeClr val="accent4">
                    <a:lumMod val="75000"/>
                  </a:schemeClr>
                </a:solidFill>
              </a:rPr>
              <a:t>政策の良し悪し</a:t>
            </a:r>
            <a:r>
              <a:rPr lang="ja-JP" altLang="en-US" dirty="0"/>
              <a:t>を評価する</a:t>
            </a:r>
            <a:endParaRPr lang="en-US" altLang="ja-JP" dirty="0"/>
          </a:p>
          <a:p>
            <a:pPr marL="0" indent="0" algn="r">
              <a:buNone/>
            </a:pPr>
            <a:r>
              <a:rPr lang="ja-JP" altLang="en-US" dirty="0"/>
              <a:t>という作業は大変勉強になる。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51792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おわりに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kumimoji="1" lang="ja-JP" altLang="en-US" b="1" dirty="0"/>
              <a:t>弁論や研究を作る際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解決策</a:t>
            </a:r>
            <a:r>
              <a:rPr lang="ja-JP" altLang="en-US" dirty="0"/>
              <a:t>の</a:t>
            </a:r>
            <a:r>
              <a:rPr kumimoji="1" lang="ja-JP" altLang="en-US" dirty="0"/>
              <a:t>政策が適切かどうか、客観的に判断する必要がある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対象と方法に注目し、</a:t>
            </a:r>
            <a:endParaRPr kumimoji="1" lang="en-US" altLang="ja-JP" dirty="0"/>
          </a:p>
          <a:p>
            <a:r>
              <a:rPr kumimoji="1" lang="ja-JP" altLang="en-US" dirty="0"/>
              <a:t>政策の目的とターゲットがかみ合っているか</a:t>
            </a:r>
            <a:endParaRPr kumimoji="1" lang="en-US" altLang="ja-JP" dirty="0"/>
          </a:p>
          <a:p>
            <a:r>
              <a:rPr kumimoji="1" lang="ja-JP" altLang="en-US" dirty="0"/>
              <a:t>国民の理解を得られるか</a:t>
            </a:r>
            <a:endParaRPr kumimoji="1" lang="en-US" altLang="ja-JP" dirty="0"/>
          </a:p>
          <a:p>
            <a:pPr marL="0" indent="0" algn="r">
              <a:buNone/>
            </a:pPr>
            <a:r>
              <a:rPr kumimoji="1" lang="ja-JP" altLang="en-US" dirty="0"/>
              <a:t>をよく吟味してほしい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25286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11A890-4D6E-4B20-B702-92AD32F2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明日は衆院選投票日！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9E6847-967A-4801-9F83-EFCB8B1C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kumimoji="1" lang="ja-JP" altLang="en-US" b="1" dirty="0"/>
              <a:t>今回の選挙の注目ポイント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消費税増税、憲法改正 </a:t>
            </a:r>
            <a:r>
              <a:rPr lang="en-US" altLang="ja-JP" dirty="0">
                <a:latin typeface="+mn-ea"/>
              </a:rPr>
              <a:t>etc.</a:t>
            </a:r>
          </a:p>
          <a:p>
            <a:r>
              <a:rPr kumimoji="1" lang="ja-JP" altLang="en-US" u="sng" dirty="0">
                <a:solidFill>
                  <a:schemeClr val="accent1"/>
                </a:solidFill>
              </a:rPr>
              <a:t>農業の動向</a:t>
            </a:r>
            <a:r>
              <a:rPr kumimoji="1" lang="ja-JP" altLang="en-US" dirty="0"/>
              <a:t>こそ、我々の生活に直結</a:t>
            </a:r>
            <a:endParaRPr kumimoji="1" lang="en-US" altLang="ja-JP" dirty="0"/>
          </a:p>
          <a:p>
            <a:r>
              <a:rPr kumimoji="1" lang="ja-JP" altLang="en-US" dirty="0"/>
              <a:t>どこの党が政権を取ったとしても、　　　　　今後の農政からは目が離せない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93113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97B485-2887-4261-B3B1-B93DAE7FF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990166"/>
          </a:xfrm>
        </p:spPr>
        <p:txBody>
          <a:bodyPr/>
          <a:lstStyle/>
          <a:p>
            <a:pPr marL="179388" algn="l"/>
            <a:r>
              <a:rPr kumimoji="1" lang="ja-JP" altLang="en-US" dirty="0"/>
              <a:t>ご清聴ありがとう</a:t>
            </a:r>
            <a:br>
              <a:rPr kumimoji="1" lang="en-US" altLang="ja-JP" dirty="0"/>
            </a:br>
            <a:r>
              <a:rPr kumimoji="1" lang="ja-JP" altLang="en-US" dirty="0"/>
              <a:t>ございました！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53133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49699E-BB8C-41F2-854E-9BAE5592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参考文献一覧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26F673-24B7-4A96-A238-9A7AA18F7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8384"/>
            <a:ext cx="7886700" cy="5271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生源寺 眞一（</a:t>
            </a:r>
            <a:r>
              <a:rPr lang="en-US" altLang="ja-JP" sz="2400" dirty="0"/>
              <a:t>2011</a:t>
            </a:r>
            <a:r>
              <a:rPr lang="ja-JP" altLang="en-US" sz="2400" dirty="0"/>
              <a:t>）</a:t>
            </a:r>
            <a:r>
              <a:rPr lang="en-US" altLang="ja-JP" sz="2400" dirty="0"/>
              <a:t>『</a:t>
            </a:r>
            <a:r>
              <a:rPr lang="ja-JP" altLang="en-US" sz="2400" dirty="0"/>
              <a:t>日本農業の真実 </a:t>
            </a:r>
            <a:r>
              <a:rPr lang="en-US" altLang="ja-JP" sz="2400" dirty="0"/>
              <a:t>』</a:t>
            </a:r>
            <a:r>
              <a:rPr lang="ja-JP" altLang="en-US" sz="2400" dirty="0"/>
              <a:t>ちくま新書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アゴラ言論プラットフォーム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価格支持と直接支払い－驚異的な米価安値 </a:t>
            </a:r>
            <a:r>
              <a:rPr lang="en-US" altLang="ja-JP" sz="2400" dirty="0"/>
              <a:t>--- </a:t>
            </a:r>
          </a:p>
          <a:p>
            <a:pPr marL="0" indent="0">
              <a:buNone/>
            </a:pPr>
            <a:r>
              <a:rPr lang="en-US" altLang="ja-JP" sz="2400" dirty="0"/>
              <a:t>〈</a:t>
            </a:r>
            <a:r>
              <a:rPr lang="en-US" altLang="ja-JP" sz="2400" dirty="0">
                <a:hlinkClick r:id="rId2"/>
              </a:rPr>
              <a:t>http://agora-web.jp/archives/2022302.html〉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（</a:t>
            </a:r>
            <a:r>
              <a:rPr kumimoji="1" lang="en-US" altLang="ja-JP" sz="2400" dirty="0"/>
              <a:t>2017</a:t>
            </a:r>
            <a:r>
              <a:rPr lang="ja-JP" altLang="en-US" sz="2400" dirty="0"/>
              <a:t> </a:t>
            </a:r>
            <a:r>
              <a:rPr lang="en-US" altLang="ja-JP" sz="2400" dirty="0"/>
              <a:t>10</a:t>
            </a:r>
            <a:r>
              <a:rPr lang="ja-JP" altLang="en-US" sz="2400" dirty="0"/>
              <a:t> </a:t>
            </a:r>
            <a:r>
              <a:rPr lang="en-US" altLang="ja-JP" sz="2400" dirty="0"/>
              <a:t>14</a:t>
            </a:r>
            <a:r>
              <a:rPr lang="ja-JP" altLang="en-US" sz="2400" dirty="0"/>
              <a:t> アクセス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64C4C8-78FB-4CB6-8DD5-40B42A7EA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6318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3984E4C-28AC-453D-82EA-0B85383D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57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D500BA-A7F1-4E69-B88B-3B94151185BF}"/>
              </a:ext>
            </a:extLst>
          </p:cNvPr>
          <p:cNvSpPr txBox="1"/>
          <p:nvPr/>
        </p:nvSpPr>
        <p:spPr>
          <a:xfrm>
            <a:off x="382772" y="489098"/>
            <a:ext cx="842098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キャリコネニュース　</a:t>
            </a:r>
            <a:endParaRPr lang="en-US" altLang="ja-JP" sz="2400" dirty="0"/>
          </a:p>
          <a:p>
            <a:r>
              <a:rPr lang="ja-JP" altLang="en-US" sz="2400" dirty="0"/>
              <a:t>行政や農協から「犯罪者」扱いされながらも</a:t>
            </a:r>
            <a:r>
              <a:rPr lang="en-US" altLang="ja-JP" sz="2400" dirty="0"/>
              <a:t>… </a:t>
            </a:r>
            <a:r>
              <a:rPr lang="ja-JP" altLang="en-US" sz="2400" dirty="0"/>
              <a:t>秋田・大潟村「あきたこまち生産者協会」の戦い</a:t>
            </a:r>
            <a:endParaRPr lang="en-US" altLang="ja-JP" sz="2400" dirty="0"/>
          </a:p>
          <a:p>
            <a:r>
              <a:rPr lang="en-US" altLang="ja-JP" sz="2400" dirty="0"/>
              <a:t>〈</a:t>
            </a:r>
            <a:r>
              <a:rPr lang="en-US" altLang="ja-JP" sz="2400" dirty="0">
                <a:hlinkClick r:id="rId2"/>
              </a:rPr>
              <a:t>https://news.careerconnection.jp/?p=3702〉</a:t>
            </a:r>
            <a:endParaRPr lang="en-US" altLang="ja-JP" sz="2400" dirty="0"/>
          </a:p>
          <a:p>
            <a:r>
              <a:rPr lang="ja-JP" altLang="en-US" sz="2400" dirty="0"/>
              <a:t>（</a:t>
            </a:r>
            <a:r>
              <a:rPr lang="en-US" altLang="ja-JP" sz="2400" dirty="0"/>
              <a:t>2017 10 7 </a:t>
            </a:r>
            <a:r>
              <a:rPr lang="ja-JP" altLang="en-US" sz="2400" dirty="0"/>
              <a:t>アクセス</a:t>
            </a:r>
            <a:r>
              <a:rPr lang="en-US" altLang="ja-JP" sz="2400" dirty="0"/>
              <a:t> 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r>
              <a:rPr lang="ja-JP" altLang="en-US" sz="2400" dirty="0"/>
              <a:t>まほろば自然彩園　減反政策とは何か？農業界の謎をわかりやすく解説</a:t>
            </a:r>
          </a:p>
          <a:p>
            <a:r>
              <a:rPr lang="en-US" altLang="ja-JP" sz="2400" dirty="0"/>
              <a:t>〈http://maho68.jp/2014/06/11/%E6%B8%9B%E5%8F%8D%E6%94%BF%E7%AD%96%E3%81%A8%E3%81%AF%E4%BD%95%E3%81%8B%EF%BC%9F%E8%BE%B2%E6%A5%AD%E7%95%8C%E3%81%AE%E8%AC%8E%E3%82%92%E3%82%8F%E3%81%8B%E3%82%8A%E3%82%84%E3%81%99%E3%81%8F%E8%A7%A3/〉</a:t>
            </a:r>
          </a:p>
          <a:p>
            <a:r>
              <a:rPr lang="ja-JP" altLang="en-US" sz="2400" dirty="0"/>
              <a:t>（</a:t>
            </a:r>
            <a:r>
              <a:rPr lang="en-US" altLang="ja-JP" sz="2400" dirty="0"/>
              <a:t>2017 10 9 </a:t>
            </a:r>
            <a:r>
              <a:rPr lang="ja-JP" altLang="en-US" sz="2400" dirty="0"/>
              <a:t>アクセス）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577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610075-F3F3-4C40-BA73-440313F0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代表的な政策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99CD19-9383-468A-85A0-0C67FA1FA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ja-JP" altLang="en-US" sz="3600" b="1" dirty="0"/>
              <a:t>保護政策</a:t>
            </a:r>
            <a:endParaRPr lang="en-US" altLang="ja-JP" sz="3600" b="1" dirty="0"/>
          </a:p>
          <a:p>
            <a:pPr marL="0" indent="0" algn="ctr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ja-JP" altLang="en-US" sz="3600" dirty="0"/>
              <a:t>と</a:t>
            </a:r>
            <a:endParaRPr lang="en-US" altLang="ja-JP" sz="3600" dirty="0"/>
          </a:p>
          <a:p>
            <a:pPr marL="0" indent="0" algn="ctr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ja-JP" altLang="en-US" sz="3600" b="1" dirty="0"/>
              <a:t>担い手政策</a:t>
            </a:r>
            <a:endParaRPr kumimoji="1" lang="ja-JP" altLang="en-US" sz="36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266BA-28C6-44F8-8357-F8838E97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941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BF1FFA-4D33-438E-9419-08EB9F65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保護政策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FC347-6127-4BCF-848C-BD97ACA19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37765"/>
            <a:ext cx="7886700" cy="4339198"/>
          </a:xfrm>
        </p:spPr>
        <p:txBody>
          <a:bodyPr/>
          <a:lstStyle/>
          <a:p>
            <a:pPr marL="0" indent="0" algn="ctr">
              <a:buNone/>
            </a:pPr>
            <a:r>
              <a:rPr kumimoji="1" lang="ja-JP" altLang="en-US" b="1" dirty="0"/>
              <a:t>農家を守り、農業の存続を目指す政策</a:t>
            </a:r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下矢印 4"/>
          <p:cNvSpPr/>
          <p:nvPr/>
        </p:nvSpPr>
        <p:spPr>
          <a:xfrm rot="2232783">
            <a:off x="2474259" y="2554942"/>
            <a:ext cx="887506" cy="11654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下矢印 5"/>
          <p:cNvSpPr/>
          <p:nvPr/>
        </p:nvSpPr>
        <p:spPr>
          <a:xfrm rot="19386956">
            <a:off x="5468296" y="2554960"/>
            <a:ext cx="887506" cy="11654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977154" y="3870085"/>
            <a:ext cx="3254188" cy="208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価格支持</a:t>
            </a:r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4746252" y="3870084"/>
            <a:ext cx="3254188" cy="208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dirty="0"/>
              <a:t>直接支払い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3789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DC642-B8BC-4E81-B353-AA606CCA5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価格支持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1443317" y="1401145"/>
            <a:ext cx="6257365" cy="132677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政府による買い入れなどによって、</a:t>
            </a:r>
            <a:endParaRPr lang="en-US" altLang="ja-JP" sz="2400" dirty="0"/>
          </a:p>
          <a:p>
            <a:pPr algn="ctr"/>
            <a:r>
              <a:rPr lang="ja-JP" altLang="en-US" sz="2400" dirty="0"/>
              <a:t>農産物の価格を一定に保つこと</a:t>
            </a: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F2ECC8F2-59ED-4715-BBD5-952859B7BF86}"/>
              </a:ext>
            </a:extLst>
          </p:cNvPr>
          <p:cNvSpPr txBox="1">
            <a:spLocks/>
          </p:cNvSpPr>
          <p:nvPr/>
        </p:nvSpPr>
        <p:spPr>
          <a:xfrm>
            <a:off x="628650" y="3200120"/>
            <a:ext cx="7886700" cy="365788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Segoe UI" panose="020B0502040204020203" pitchFamily="34" charset="0"/>
              <a:buChar char="-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Segoe UI" panose="020B0502040204020203" pitchFamily="34" charset="0"/>
              <a:buChar char="-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Segoe UI" panose="020B0502040204020203" pitchFamily="34" charset="0"/>
              <a:buChar char="-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Segoe UI" panose="020B0502040204020203" pitchFamily="34" charset="0"/>
              <a:buChar char="-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Segoe UI" panose="020B0502040204020203" pitchFamily="34" charset="0"/>
              <a:buChar char="-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egoe UI" panose="020B0502040204020203" pitchFamily="34" charset="0"/>
              <a:buNone/>
            </a:pPr>
            <a:r>
              <a:rPr lang="ja-JP" altLang="en-US" b="1" dirty="0"/>
              <a:t>長所</a:t>
            </a:r>
            <a:endParaRPr lang="en-US" altLang="ja-JP" b="1" dirty="0"/>
          </a:p>
          <a:p>
            <a:pPr marL="0" indent="0">
              <a:buFont typeface="Segoe UI" panose="020B0502040204020203" pitchFamily="34" charset="0"/>
              <a:buNone/>
            </a:pPr>
            <a:r>
              <a:rPr lang="ja-JP" altLang="en-US" dirty="0"/>
              <a:t>農家の収入の安定　　＝</a:t>
            </a:r>
            <a:r>
              <a:rPr lang="ja-JP" altLang="en-US" u="sng" dirty="0">
                <a:solidFill>
                  <a:schemeClr val="tx2"/>
                </a:solidFill>
              </a:rPr>
              <a:t>経営の安定</a:t>
            </a:r>
            <a:endParaRPr lang="en-US" altLang="ja-JP" u="sng" dirty="0">
              <a:solidFill>
                <a:schemeClr val="tx2"/>
              </a:solidFill>
            </a:endParaRPr>
          </a:p>
          <a:p>
            <a:pPr marL="0" indent="0">
              <a:buFont typeface="Segoe UI" panose="020B0502040204020203" pitchFamily="34" charset="0"/>
              <a:buNone/>
            </a:pPr>
            <a:endParaRPr lang="en-US" altLang="ja-JP" dirty="0"/>
          </a:p>
          <a:p>
            <a:pPr marL="0" indent="0">
              <a:buFont typeface="Segoe UI" panose="020B0502040204020203" pitchFamily="34" charset="0"/>
              <a:buNone/>
            </a:pPr>
            <a:endParaRPr lang="en-US" altLang="ja-JP" dirty="0"/>
          </a:p>
          <a:p>
            <a:pPr marL="0" indent="0">
              <a:buFont typeface="Segoe UI" panose="020B0502040204020203" pitchFamily="34" charset="0"/>
              <a:buNone/>
            </a:pPr>
            <a:endParaRPr lang="en-US" altLang="ja-JP" dirty="0"/>
          </a:p>
          <a:p>
            <a:pPr marL="0" indent="0">
              <a:buFont typeface="Segoe UI" panose="020B0502040204020203" pitchFamily="34" charset="0"/>
              <a:buNone/>
            </a:pPr>
            <a:endParaRPr lang="en-US" altLang="ja-JP" dirty="0"/>
          </a:p>
          <a:p>
            <a:pPr marL="0" indent="0">
              <a:buFont typeface="Segoe UI" panose="020B0502040204020203" pitchFamily="34" charset="0"/>
              <a:buNone/>
            </a:pPr>
            <a:r>
              <a:rPr lang="ja-JP" altLang="en-US" b="1" dirty="0"/>
              <a:t>短所</a:t>
            </a:r>
            <a:endParaRPr lang="en-US" altLang="ja-JP" b="1" dirty="0"/>
          </a:p>
          <a:p>
            <a:pPr marL="0" indent="0">
              <a:buFont typeface="Segoe UI" panose="020B0502040204020203" pitchFamily="34" charset="0"/>
              <a:buNone/>
            </a:pPr>
            <a:r>
              <a:rPr lang="ja-JP" altLang="en-US" dirty="0"/>
              <a:t>無意識のうちに、　　</a:t>
            </a:r>
            <a:r>
              <a:rPr lang="ja-JP" altLang="en-US" u="sng" dirty="0">
                <a:solidFill>
                  <a:schemeClr val="tx2"/>
                </a:solidFill>
              </a:rPr>
              <a:t>高い値段で買わされる</a:t>
            </a:r>
            <a:endParaRPr lang="en-US" altLang="ja-JP" u="sng" dirty="0">
              <a:solidFill>
                <a:schemeClr val="tx2"/>
              </a:solidFill>
            </a:endParaRPr>
          </a:p>
          <a:p>
            <a:pPr marL="0" indent="0">
              <a:buFont typeface="Segoe UI" panose="020B0502040204020203" pitchFamily="34" charset="0"/>
              <a:buNone/>
            </a:pPr>
            <a:r>
              <a:rPr lang="ja-JP" altLang="en-US" dirty="0"/>
              <a:t>➡</a:t>
            </a: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消費者負担型</a:t>
            </a:r>
            <a:endParaRPr lang="en-US" altLang="ja-JP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0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7867D8-FFED-4FD8-8965-DF21D2D0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直接支払い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0432A7-3C24-4DC5-92F8-C8732904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056965"/>
            <a:ext cx="7886700" cy="3729597"/>
          </a:xfrm>
        </p:spPr>
        <p:txBody>
          <a:bodyPr numCol="2"/>
          <a:lstStyle/>
          <a:p>
            <a:pPr marL="0" indent="0">
              <a:buNone/>
            </a:pPr>
            <a:r>
              <a:rPr lang="ja-JP" altLang="en-US" b="1" dirty="0"/>
              <a:t>長所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対象者を絞ることで、</a:t>
            </a:r>
            <a:r>
              <a:rPr lang="ja-JP" altLang="en-US" u="sng" dirty="0">
                <a:solidFill>
                  <a:schemeClr val="tx2"/>
                </a:solidFill>
              </a:rPr>
              <a:t>政府からの介入が容易</a:t>
            </a:r>
            <a:endParaRPr lang="en-US" altLang="ja-JP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例：競争の促進など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b="1" dirty="0"/>
              <a:t>短所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助成金は</a:t>
            </a:r>
            <a:r>
              <a:rPr kumimoji="1" lang="ja-JP" altLang="en-US" u="sng" dirty="0">
                <a:solidFill>
                  <a:schemeClr val="tx2"/>
                </a:solidFill>
              </a:rPr>
              <a:t>税金によって</a:t>
            </a:r>
            <a:r>
              <a:rPr kumimoji="1" lang="ja-JP" altLang="en-US" dirty="0"/>
              <a:t>賄われる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➡</a:t>
            </a:r>
            <a:r>
              <a:rPr lang="ja-JP" altLang="en-US" b="1" dirty="0">
                <a:solidFill>
                  <a:schemeClr val="accent4">
                    <a:lumMod val="75000"/>
                  </a:schemeClr>
                </a:solidFill>
              </a:rPr>
              <a:t>財政負担型</a:t>
            </a:r>
            <a:endParaRPr lang="en-US" altLang="ja-JP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C61F5-77F1-4CD0-B667-34C7E61A67D2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1443317" y="1372698"/>
            <a:ext cx="6257365" cy="131223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政府が助成金を払うことによって、</a:t>
            </a:r>
            <a:endParaRPr lang="en-US" altLang="ja-JP" sz="2400" dirty="0"/>
          </a:p>
          <a:p>
            <a:pPr algn="ctr"/>
            <a:r>
              <a:rPr lang="ja-JP" altLang="en-US" sz="2400" dirty="0"/>
              <a:t>直接経営を支援すること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60520732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雄弁部　紫">
  <a:themeElements>
    <a:clrScheme name="ユーザー定義 4">
      <a:dk1>
        <a:sysClr val="windowText" lastClr="000000"/>
      </a:dk1>
      <a:lt1>
        <a:sysClr val="window" lastClr="FFFFFF"/>
      </a:lt1>
      <a:dk2>
        <a:srgbClr val="00B050"/>
      </a:dk2>
      <a:lt2>
        <a:srgbClr val="FFFFFF"/>
      </a:lt2>
      <a:accent1>
        <a:srgbClr val="00B050"/>
      </a:accent1>
      <a:accent2>
        <a:srgbClr val="BF9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デザイン①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雄弁部　紫" id="{FDD15883-5851-4EDF-B1C9-DC9446000F20}" vid="{A07D672C-79DE-4A3B-8099-28471D3C4444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3291</TotalTime>
  <Words>1661</Words>
  <Application>Microsoft Office PowerPoint</Application>
  <PresentationFormat>画面に合わせる (4:3)</PresentationFormat>
  <Paragraphs>504</Paragraphs>
  <Slides>57</Slides>
  <Notes>53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57</vt:i4>
      </vt:variant>
    </vt:vector>
  </HeadingPairs>
  <TitlesOfParts>
    <vt:vector size="70" baseType="lpstr">
      <vt:lpstr>HGP創英角ｺﾞｼｯｸUB</vt:lpstr>
      <vt:lpstr>HG丸ｺﾞｼｯｸM-PRO</vt:lpstr>
      <vt:lpstr>ＭＳ Ｐゴシック</vt:lpstr>
      <vt:lpstr>ＭＳ Ｐ明朝</vt:lpstr>
      <vt:lpstr>メイリオ</vt:lpstr>
      <vt:lpstr>游明朝 Demibold</vt:lpstr>
      <vt:lpstr>Arial</vt:lpstr>
      <vt:lpstr>Calibri</vt:lpstr>
      <vt:lpstr>Calibri Light</vt:lpstr>
      <vt:lpstr>Segoe UI</vt:lpstr>
      <vt:lpstr>Wingdings</vt:lpstr>
      <vt:lpstr>デザインの設定</vt:lpstr>
      <vt:lpstr>雄弁部　紫</vt:lpstr>
      <vt:lpstr>日本農政を振り返る</vt:lpstr>
      <vt:lpstr>本勉強会の流れ</vt:lpstr>
      <vt:lpstr>１．はじめに</vt:lpstr>
      <vt:lpstr>農政に対する考え方</vt:lpstr>
      <vt:lpstr>農政を見る上で重要なこと</vt:lpstr>
      <vt:lpstr>代表的な政策</vt:lpstr>
      <vt:lpstr>保護政策</vt:lpstr>
      <vt:lpstr>価格支持</vt:lpstr>
      <vt:lpstr>直接支払い</vt:lpstr>
      <vt:lpstr>担い手政策</vt:lpstr>
      <vt:lpstr>担い手とは</vt:lpstr>
      <vt:lpstr>農政を見る上で重要なこと</vt:lpstr>
      <vt:lpstr>２．日本農業の構造</vt:lpstr>
      <vt:lpstr>日本農業の構造</vt:lpstr>
      <vt:lpstr>日本農業の構造</vt:lpstr>
      <vt:lpstr>水田農業の二層構造</vt:lpstr>
      <vt:lpstr>PowerPoint プレゼンテーション</vt:lpstr>
      <vt:lpstr>まとめ</vt:lpstr>
      <vt:lpstr>PowerPoint プレゼンテーション</vt:lpstr>
      <vt:lpstr>３．○○政策</vt:lpstr>
      <vt:lpstr>減反政策とは？</vt:lpstr>
      <vt:lpstr>施行の背景</vt:lpstr>
      <vt:lpstr>対象と目的</vt:lpstr>
      <vt:lpstr>方法</vt:lpstr>
      <vt:lpstr>方法</vt:lpstr>
      <vt:lpstr>効果 現代の価値に換算すると大幅に下落し続けてきた米価が1970年以降ほぼ横ばいになった。 </vt:lpstr>
      <vt:lpstr>悪影響</vt:lpstr>
      <vt:lpstr>悪影響</vt:lpstr>
      <vt:lpstr>実例</vt:lpstr>
      <vt:lpstr>大潟村の混乱</vt:lpstr>
      <vt:lpstr>大潟村の混乱</vt:lpstr>
      <vt:lpstr>まとめ</vt:lpstr>
      <vt:lpstr>減反政策の評価</vt:lpstr>
      <vt:lpstr>４．過去の農政を 　　振り返る</vt:lpstr>
      <vt:lpstr>農政の転換点</vt:lpstr>
      <vt:lpstr>背景</vt:lpstr>
      <vt:lpstr>対象・方法を読み取り、政策を評価してみよう！ </vt:lpstr>
      <vt:lpstr>新しいコメ政策</vt:lpstr>
      <vt:lpstr>新しいコメ政策</vt:lpstr>
      <vt:lpstr>評価例</vt:lpstr>
      <vt:lpstr>評価例</vt:lpstr>
      <vt:lpstr>評価例</vt:lpstr>
      <vt:lpstr>まとめ</vt:lpstr>
      <vt:lpstr>新生産調整政策の行方</vt:lpstr>
      <vt:lpstr>“先祖返り”な見直し</vt:lpstr>
      <vt:lpstr>５．今後の農政は</vt:lpstr>
      <vt:lpstr>今後の農政は</vt:lpstr>
      <vt:lpstr>農政の例</vt:lpstr>
      <vt:lpstr>私の意見</vt:lpstr>
      <vt:lpstr>私の意見</vt:lpstr>
      <vt:lpstr>６．おわりに</vt:lpstr>
      <vt:lpstr>おわりに</vt:lpstr>
      <vt:lpstr>おわりに</vt:lpstr>
      <vt:lpstr>明日は衆院選投票日！</vt:lpstr>
      <vt:lpstr>ご清聴ありがとう ございました！</vt:lpstr>
      <vt:lpstr>参考文献一覧</vt:lpstr>
      <vt:lpstr>PowerPoint プレゼンテーション</vt:lpstr>
    </vt:vector>
  </TitlesOfParts>
  <Company>Meiji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日本農政はどこへ向かうのか</dc:title>
  <dc:creator>明治大学</dc:creator>
  <cp:lastModifiedBy>USAMI HIBIKI</cp:lastModifiedBy>
  <cp:revision>227</cp:revision>
  <cp:lastPrinted>2017-10-20T04:26:46Z</cp:lastPrinted>
  <dcterms:created xsi:type="dcterms:W3CDTF">2017-10-10T04:19:37Z</dcterms:created>
  <dcterms:modified xsi:type="dcterms:W3CDTF">2017-10-23T10:24:27Z</dcterms:modified>
</cp:coreProperties>
</file>