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6" r:id="rId4"/>
    <p:sldId id="259" r:id="rId5"/>
    <p:sldId id="260" r:id="rId6"/>
    <p:sldId id="265" r:id="rId7"/>
    <p:sldId id="261" r:id="rId8"/>
    <p:sldId id="262"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p:restoredTop sz="94712"/>
  </p:normalViewPr>
  <p:slideViewPr>
    <p:cSldViewPr snapToGrid="0" snapToObjects="1">
      <p:cViewPr>
        <p:scale>
          <a:sx n="97" d="100"/>
          <a:sy n="97" d="100"/>
        </p:scale>
        <p:origin x="-2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5/16/17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5/16/17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5/16/17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kumimoji="1"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kumimoji="1"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kumimoji="1"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kumimoji="1"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kumimoji="1"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kumimoji="1"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5402" y="2635918"/>
            <a:ext cx="9905998" cy="1905000"/>
          </a:xfrm>
          <a:ln/>
        </p:spPr>
        <p:style>
          <a:lnRef idx="0">
            <a:schemeClr val="accent5"/>
          </a:lnRef>
          <a:fillRef idx="3">
            <a:schemeClr val="accent5"/>
          </a:fillRef>
          <a:effectRef idx="3">
            <a:schemeClr val="accent5"/>
          </a:effectRef>
          <a:fontRef idx="minor">
            <a:schemeClr val="lt1"/>
          </a:fontRef>
        </p:style>
        <p:txBody>
          <a:bodyPr>
            <a:normAutofit/>
          </a:bodyPr>
          <a:lstStyle/>
          <a:p>
            <a:r>
              <a:rPr lang="en-US" altLang="ja-JP" sz="4400" b="1" cap="none" dirty="0">
                <a:ln w="9525">
                  <a:solidFill>
                    <a:schemeClr val="tx1"/>
                  </a:solidFill>
                  <a:prstDash val="solid"/>
                </a:ln>
                <a:solidFill>
                  <a:schemeClr val="tx1"/>
                </a:solidFill>
                <a:effectLst>
                  <a:outerShdw blurRad="12700" dist="38100" dir="2700000" algn="tl" rotWithShape="0">
                    <a:schemeClr val="bg1">
                      <a:lumMod val="50000"/>
                    </a:schemeClr>
                  </a:outerShdw>
                </a:effectLst>
              </a:rPr>
              <a:t>『</a:t>
            </a:r>
            <a:r>
              <a:rPr lang="ja-JP" altLang="en-US" sz="4400" b="1" cap="none" dirty="0">
                <a:ln w="9525">
                  <a:solidFill>
                    <a:schemeClr val="tx1"/>
                  </a:solidFill>
                  <a:prstDash val="solid"/>
                </a:ln>
                <a:solidFill>
                  <a:schemeClr val="tx1"/>
                </a:solidFill>
                <a:effectLst>
                  <a:outerShdw blurRad="12700" dist="38100" dir="2700000" algn="tl" rotWithShape="0">
                    <a:schemeClr val="bg1">
                      <a:lumMod val="50000"/>
                    </a:schemeClr>
                  </a:outerShdw>
                </a:effectLst>
              </a:rPr>
              <a:t>ニコマコス倫理学</a:t>
            </a:r>
            <a:r>
              <a:rPr lang="en-US" altLang="ja-JP" sz="4400" b="1" cap="none" dirty="0">
                <a:ln w="9525">
                  <a:solidFill>
                    <a:schemeClr val="tx1"/>
                  </a:solidFill>
                  <a:prstDash val="solid"/>
                </a:ln>
                <a:solidFill>
                  <a:schemeClr val="tx1"/>
                </a:solidFill>
                <a:effectLst>
                  <a:outerShdw blurRad="12700" dist="38100" dir="2700000" algn="tl" rotWithShape="0">
                    <a:schemeClr val="bg1">
                      <a:lumMod val="50000"/>
                    </a:schemeClr>
                  </a:outerShdw>
                </a:effectLst>
              </a:rPr>
              <a:t>』</a:t>
            </a:r>
            <a:br>
              <a:rPr lang="en-US" altLang="ja-JP" sz="4400" b="1" cap="none" dirty="0">
                <a:ln w="9525">
                  <a:solidFill>
                    <a:schemeClr val="tx1"/>
                  </a:solidFill>
                  <a:prstDash val="solid"/>
                </a:ln>
                <a:solidFill>
                  <a:schemeClr val="tx1"/>
                </a:solidFill>
                <a:effectLst>
                  <a:outerShdw blurRad="12700" dist="38100" dir="2700000" algn="tl" rotWithShape="0">
                    <a:schemeClr val="bg1">
                      <a:lumMod val="50000"/>
                    </a:schemeClr>
                  </a:outerShdw>
                </a:effectLst>
              </a:rPr>
            </a:br>
            <a:r>
              <a:rPr lang="ja-JP" altLang="en-US" sz="4400" b="1" cap="none" dirty="0">
                <a:ln w="9525">
                  <a:solidFill>
                    <a:schemeClr val="tx1"/>
                  </a:solidFill>
                  <a:prstDash val="solid"/>
                </a:ln>
                <a:solidFill>
                  <a:schemeClr val="tx1"/>
                </a:solidFill>
                <a:effectLst>
                  <a:outerShdw blurRad="12700" dist="38100" dir="2700000" algn="tl" rotWithShape="0">
                    <a:schemeClr val="bg1">
                      <a:lumMod val="50000"/>
                    </a:schemeClr>
                  </a:outerShdw>
                </a:effectLst>
              </a:rPr>
              <a:t>    アリストテレス著</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743" y="-741321"/>
            <a:ext cx="5105938" cy="3669202"/>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373" y="-24664"/>
            <a:ext cx="3959997" cy="2966175"/>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00300" cy="3390900"/>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312722"/>
            <a:ext cx="2873650" cy="4189481"/>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7144" y="3820813"/>
            <a:ext cx="4452826" cy="3535300"/>
          </a:xfrm>
          <a:prstGeom prst="rect">
            <a:avLst/>
          </a:prstGeom>
        </p:spPr>
      </p:pic>
      <p:pic>
        <p:nvPicPr>
          <p:cNvPr id="4" name="コンテンツ プレースホルダー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8059020" y="0"/>
            <a:ext cx="4440950" cy="5130800"/>
          </a:xfrm>
        </p:spPr>
      </p:pic>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4372" y="4248955"/>
            <a:ext cx="4578077" cy="3673412"/>
          </a:xfrm>
          <a:prstGeom prst="rect">
            <a:avLst/>
          </a:prstGeom>
        </p:spPr>
      </p:pic>
      <p:pic>
        <p:nvPicPr>
          <p:cNvPr id="7" name="図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349" y="4263240"/>
            <a:ext cx="4311569" cy="2913596"/>
          </a:xfrm>
          <a:prstGeom prst="rect">
            <a:avLst/>
          </a:prstGeom>
        </p:spPr>
      </p:pic>
    </p:spTree>
    <p:extLst>
      <p:ext uri="{BB962C8B-B14F-4D97-AF65-F5344CB8AC3E}">
        <p14:creationId xmlns:p14="http://schemas.microsoft.com/office/powerpoint/2010/main" val="1067638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41413" y="1236133"/>
            <a:ext cx="9905998" cy="4555067"/>
          </a:xfrm>
        </p:spPr>
        <p:txBody>
          <a:bodyPr/>
          <a:lstStyle/>
          <a:p>
            <a:pPr marL="0" indent="0">
              <a:buNone/>
            </a:pPr>
            <a:r>
              <a:rPr kumimoji="1" lang="ja-JP" altLang="en-US" sz="2800" dirty="0" smtClean="0"/>
              <a:t>「文は人なり」ぐらいのことはだれでもわかっているというが、</a:t>
            </a:r>
            <a:r>
              <a:rPr lang="ja-JP" altLang="en-US" sz="2800" dirty="0" smtClean="0"/>
              <a:t>実は犬は文を作らぬということがわかっているに過ぎない人が多い。書物が書物に見えず、それを書いた人間に見えてくるには相当な時間と努力を必要とする。人間から出て来て文学となったものを、ふたたび元の人間に返すこと、読書の技術というものも、そこ以外にない。</a:t>
            </a:r>
            <a:endParaRPr lang="en-US" altLang="ja-JP" sz="2800" dirty="0" smtClean="0"/>
          </a:p>
          <a:p>
            <a:pPr marL="0" indent="0" algn="ctr">
              <a:buNone/>
            </a:pPr>
            <a:endParaRPr kumimoji="1" lang="en-US" altLang="ja-JP" sz="2800" dirty="0"/>
          </a:p>
          <a:p>
            <a:pPr marL="0" indent="0" algn="r">
              <a:buNone/>
            </a:pPr>
            <a:r>
              <a:rPr lang="en-US" altLang="ja-JP" sz="2800" dirty="0" smtClean="0"/>
              <a:t>『</a:t>
            </a:r>
            <a:r>
              <a:rPr lang="ja-JP" altLang="en-US" sz="2800" dirty="0" smtClean="0"/>
              <a:t>新釈 現代文</a:t>
            </a:r>
            <a:r>
              <a:rPr lang="en-US" altLang="ja-JP" sz="2800" dirty="0" smtClean="0"/>
              <a:t>』</a:t>
            </a:r>
            <a:r>
              <a:rPr lang="ja-JP" altLang="en-US" sz="2800" dirty="0" smtClean="0"/>
              <a:t>高田瑞穂</a:t>
            </a:r>
            <a:endParaRPr kumimoji="1" lang="en-US" altLang="ja-JP" sz="2800" dirty="0" smtClean="0"/>
          </a:p>
        </p:txBody>
      </p:sp>
    </p:spTree>
    <p:extLst>
      <p:ext uri="{BB962C8B-B14F-4D97-AF65-F5344CB8AC3E}">
        <p14:creationId xmlns:p14="http://schemas.microsoft.com/office/powerpoint/2010/main" val="105631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1012" y="220132"/>
            <a:ext cx="8676222" cy="6265335"/>
          </a:xfrm>
        </p:spPr>
        <p:txBody>
          <a:bodyPr vert="eaVert" anchor="ctr" anchorCtr="0">
            <a:normAutofit/>
          </a:bodyPr>
          <a:lstStyle/>
          <a:p>
            <a:pPr algn="l"/>
            <a:r>
              <a:rPr kumimoji="1" lang="ja-JP" altLang="en-US" sz="2800" dirty="0" smtClean="0"/>
              <a:t>  遠くギリシャに発見され確立の一歩を踏みだした人性が、今日、どれほどの変化を示しているであろうか。</a:t>
            </a:r>
            <a:r>
              <a:rPr kumimoji="1" lang="en-US" altLang="ja-JP" sz="2800" dirty="0" smtClean="0"/>
              <a:t/>
            </a:r>
            <a:br>
              <a:rPr kumimoji="1" lang="en-US" altLang="ja-JP" sz="2800" dirty="0" smtClean="0"/>
            </a:br>
            <a:r>
              <a:rPr lang="en-US" altLang="ja-JP" sz="2800" dirty="0" smtClean="0"/>
              <a:t/>
            </a:r>
            <a:br>
              <a:rPr lang="en-US" altLang="ja-JP" sz="2800" dirty="0" smtClean="0"/>
            </a:br>
            <a:r>
              <a:rPr lang="ja-JP" altLang="en-US" sz="2800" dirty="0" smtClean="0"/>
              <a:t>                              </a:t>
            </a:r>
            <a:r>
              <a:rPr lang="en-US" altLang="ja-JP" sz="2800" dirty="0" smtClean="0"/>
              <a:t>『</a:t>
            </a:r>
            <a:r>
              <a:rPr lang="ja-JP" altLang="en-US" sz="2800" dirty="0" smtClean="0"/>
              <a:t>堕落論</a:t>
            </a:r>
            <a:r>
              <a:rPr lang="en-US" altLang="ja-JP" sz="2800" dirty="0" smtClean="0"/>
              <a:t>』</a:t>
            </a:r>
            <a:r>
              <a:rPr lang="ja-JP" altLang="en-US" sz="2800" dirty="0" smtClean="0"/>
              <a:t>坂口安吾</a:t>
            </a:r>
            <a:endParaRPr kumimoji="1" lang="ja-JP" altLang="en-US" sz="2800" dirty="0"/>
          </a:p>
        </p:txBody>
      </p:sp>
    </p:spTree>
    <p:extLst>
      <p:ext uri="{BB962C8B-B14F-4D97-AF65-F5344CB8AC3E}">
        <p14:creationId xmlns:p14="http://schemas.microsoft.com/office/powerpoint/2010/main" val="5681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7"/>
            <a:ext cx="12192000" cy="6848603"/>
          </a:xfrm>
          <a:prstGeom prst="rect">
            <a:avLst/>
          </a:prstGeom>
        </p:spPr>
      </p:pic>
      <p:pic>
        <p:nvPicPr>
          <p:cNvPr id="5" name="図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141413" y="0"/>
            <a:ext cx="9905998" cy="2514600"/>
          </a:xfrm>
        </p:spPr>
        <p:txBody>
          <a:bodyPr/>
          <a:lstStyle/>
          <a:p>
            <a:r>
              <a:rPr kumimoji="1" lang="ja-JP" altLang="en-US" cap="none" dirty="0" smtClean="0">
                <a:ln w="0"/>
                <a:solidFill>
                  <a:schemeClr val="bg1"/>
                </a:solidFill>
                <a:effectLst>
                  <a:outerShdw blurRad="38100" dist="25400" dir="5400000" algn="ctr" rotWithShape="0">
                    <a:srgbClr val="6E747A">
                      <a:alpha val="43000"/>
                    </a:srgbClr>
                  </a:outerShdw>
                </a:effectLst>
              </a:rPr>
              <a:t>高潔な人ならば、</a:t>
            </a:r>
            <a:r>
              <a:rPr kumimoji="1" lang="en-US" altLang="ja-JP" cap="none" dirty="0" smtClean="0">
                <a:ln w="0"/>
                <a:solidFill>
                  <a:schemeClr val="bg1"/>
                </a:solidFill>
                <a:effectLst>
                  <a:outerShdw blurRad="38100" dist="25400" dir="5400000" algn="ctr" rotWithShape="0">
                    <a:srgbClr val="6E747A">
                      <a:alpha val="43000"/>
                    </a:srgbClr>
                  </a:outerShdw>
                </a:effectLst>
              </a:rPr>
              <a:t/>
            </a:r>
            <a:br>
              <a:rPr kumimoji="1" lang="en-US" altLang="ja-JP" cap="none" dirty="0" smtClean="0">
                <a:ln w="0"/>
                <a:solidFill>
                  <a:schemeClr val="bg1"/>
                </a:solidFill>
                <a:effectLst>
                  <a:outerShdw blurRad="38100" dist="25400" dir="5400000" algn="ctr" rotWithShape="0">
                    <a:srgbClr val="6E747A">
                      <a:alpha val="43000"/>
                    </a:srgbClr>
                  </a:outerShdw>
                </a:effectLst>
              </a:rPr>
            </a:b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1141412" y="1358900"/>
            <a:ext cx="9905999" cy="5016499"/>
          </a:xfrm>
        </p:spPr>
        <p:txBody>
          <a:bodyPr>
            <a:normAutofit lnSpcReduction="10000"/>
          </a:bodyPr>
          <a:lstStyle/>
          <a:p>
            <a:pPr marL="0" indent="0">
              <a:buNone/>
            </a:pPr>
            <a:r>
              <a:rPr lang="en-US" altLang="ja-JP" sz="3200" dirty="0" smtClean="0">
                <a:solidFill>
                  <a:schemeClr val="bg1"/>
                </a:solidFill>
              </a:rPr>
              <a:t>A,</a:t>
            </a:r>
            <a:r>
              <a:rPr lang="ja-JP" altLang="en-US" sz="3200" dirty="0" smtClean="0">
                <a:solidFill>
                  <a:schemeClr val="bg1"/>
                </a:solidFill>
              </a:rPr>
              <a:t>自分に善とあらわれるものを願い、為し、自分の </a:t>
            </a:r>
            <a:endParaRPr lang="en-US" altLang="ja-JP" sz="3200" dirty="0" smtClean="0">
              <a:solidFill>
                <a:schemeClr val="bg1"/>
              </a:solidFill>
            </a:endParaRPr>
          </a:p>
          <a:p>
            <a:pPr marL="0" indent="0">
              <a:buNone/>
            </a:pPr>
            <a:r>
              <a:rPr lang="ja-JP" altLang="en-US" sz="3200" dirty="0" smtClean="0">
                <a:solidFill>
                  <a:schemeClr val="bg1"/>
                </a:solidFill>
              </a:rPr>
              <a:t>    ためにそうする。</a:t>
            </a:r>
            <a:endParaRPr lang="en-US" altLang="ja-JP" sz="3200" dirty="0" smtClean="0">
              <a:solidFill>
                <a:schemeClr val="bg1"/>
              </a:solidFill>
            </a:endParaRPr>
          </a:p>
          <a:p>
            <a:pPr marL="0" indent="0">
              <a:buNone/>
            </a:pPr>
            <a:r>
              <a:rPr kumimoji="1" lang="en-US" altLang="ja-JP" sz="3200" dirty="0" smtClean="0">
                <a:solidFill>
                  <a:schemeClr val="bg1"/>
                </a:solidFill>
              </a:rPr>
              <a:t>B,</a:t>
            </a:r>
            <a:r>
              <a:rPr kumimoji="1" lang="ja-JP" altLang="en-US" sz="3200" dirty="0" smtClean="0">
                <a:solidFill>
                  <a:schemeClr val="bg1"/>
                </a:solidFill>
              </a:rPr>
              <a:t>思慮をめぐらす者としての自己が生き、維持される</a:t>
            </a:r>
            <a:endParaRPr kumimoji="1" lang="en-US" altLang="ja-JP" sz="3200" dirty="0" smtClean="0">
              <a:solidFill>
                <a:schemeClr val="bg1"/>
              </a:solidFill>
            </a:endParaRPr>
          </a:p>
          <a:p>
            <a:pPr marL="0" indent="0">
              <a:buNone/>
            </a:pPr>
            <a:r>
              <a:rPr lang="ja-JP" altLang="en-US" sz="3200" dirty="0">
                <a:solidFill>
                  <a:schemeClr val="bg1"/>
                </a:solidFill>
              </a:rPr>
              <a:t> </a:t>
            </a:r>
            <a:r>
              <a:rPr lang="ja-JP" altLang="en-US" sz="3200" dirty="0" smtClean="0">
                <a:solidFill>
                  <a:schemeClr val="bg1"/>
                </a:solidFill>
              </a:rPr>
              <a:t>  </a:t>
            </a:r>
            <a:r>
              <a:rPr kumimoji="1" lang="ja-JP" altLang="en-US" sz="3200" dirty="0" smtClean="0">
                <a:solidFill>
                  <a:schemeClr val="bg1"/>
                </a:solidFill>
              </a:rPr>
              <a:t>ことをとくに強く願う。</a:t>
            </a:r>
            <a:endParaRPr kumimoji="1" lang="en-US" altLang="ja-JP" sz="3200" dirty="0" smtClean="0">
              <a:solidFill>
                <a:schemeClr val="bg1"/>
              </a:solidFill>
            </a:endParaRPr>
          </a:p>
          <a:p>
            <a:pPr marL="0" indent="0">
              <a:buNone/>
            </a:pPr>
            <a:r>
              <a:rPr lang="en-US" altLang="ja-JP" sz="3200" dirty="0" smtClean="0">
                <a:solidFill>
                  <a:schemeClr val="bg1"/>
                </a:solidFill>
              </a:rPr>
              <a:t>C,</a:t>
            </a:r>
            <a:r>
              <a:rPr lang="ja-JP" altLang="en-US" sz="3200" dirty="0" smtClean="0">
                <a:solidFill>
                  <a:schemeClr val="bg1"/>
                </a:solidFill>
              </a:rPr>
              <a:t>「自分自身とともに過ごす」こと、つまり、他人</a:t>
            </a:r>
            <a:endParaRPr lang="en-US" altLang="ja-JP" sz="3200" dirty="0" smtClean="0">
              <a:solidFill>
                <a:schemeClr val="bg1"/>
              </a:solidFill>
            </a:endParaRPr>
          </a:p>
          <a:p>
            <a:pPr marL="0" indent="0">
              <a:buNone/>
            </a:pPr>
            <a:r>
              <a:rPr lang="ja-JP" altLang="en-US" sz="3200" dirty="0">
                <a:solidFill>
                  <a:schemeClr val="bg1"/>
                </a:solidFill>
              </a:rPr>
              <a:t> </a:t>
            </a:r>
            <a:r>
              <a:rPr lang="ja-JP" altLang="en-US" sz="3200" dirty="0" smtClean="0">
                <a:solidFill>
                  <a:schemeClr val="bg1"/>
                </a:solidFill>
              </a:rPr>
              <a:t>  に依存せず自分の活動に専念することを願う。</a:t>
            </a:r>
            <a:endParaRPr lang="en-US" altLang="ja-JP" sz="3200" dirty="0" smtClean="0">
              <a:solidFill>
                <a:schemeClr val="bg1"/>
              </a:solidFill>
            </a:endParaRPr>
          </a:p>
          <a:p>
            <a:pPr marL="0" indent="0">
              <a:buNone/>
            </a:pPr>
            <a:r>
              <a:rPr kumimoji="1" lang="en-US" altLang="ja-JP" sz="3200" dirty="0" smtClean="0">
                <a:solidFill>
                  <a:schemeClr val="bg1"/>
                </a:solidFill>
              </a:rPr>
              <a:t>D,</a:t>
            </a:r>
            <a:r>
              <a:rPr kumimoji="1" lang="ja-JP" altLang="en-US" sz="3200" dirty="0" smtClean="0">
                <a:solidFill>
                  <a:schemeClr val="bg1"/>
                </a:solidFill>
              </a:rPr>
              <a:t>自分との価値判断と苦しみと喜びの一致もしくは</a:t>
            </a:r>
            <a:endParaRPr kumimoji="1" lang="en-US" altLang="ja-JP" sz="3200" dirty="0" smtClean="0">
              <a:solidFill>
                <a:schemeClr val="bg1"/>
              </a:solidFill>
            </a:endParaRPr>
          </a:p>
          <a:p>
            <a:pPr marL="0" indent="0">
              <a:buNone/>
            </a:pPr>
            <a:r>
              <a:rPr lang="ja-JP" altLang="en-US" sz="3200" dirty="0">
                <a:solidFill>
                  <a:schemeClr val="bg1"/>
                </a:solidFill>
              </a:rPr>
              <a:t> </a:t>
            </a:r>
            <a:r>
              <a:rPr lang="ja-JP" altLang="en-US" sz="3200" dirty="0" smtClean="0">
                <a:solidFill>
                  <a:schemeClr val="bg1"/>
                </a:solidFill>
              </a:rPr>
              <a:t>   </a:t>
            </a:r>
            <a:r>
              <a:rPr kumimoji="1" lang="ja-JP" altLang="en-US" sz="3200" dirty="0" smtClean="0">
                <a:solidFill>
                  <a:schemeClr val="bg1"/>
                </a:solidFill>
              </a:rPr>
              <a:t>首尾一貫性を保っている。</a:t>
            </a:r>
            <a:endParaRPr kumimoji="1" lang="en-US" altLang="ja-JP" sz="3200" dirty="0" smtClean="0">
              <a:solidFill>
                <a:schemeClr val="bg1"/>
              </a:solidFill>
            </a:endParaRPr>
          </a:p>
        </p:txBody>
      </p:sp>
    </p:spTree>
    <p:extLst>
      <p:ext uri="{BB962C8B-B14F-4D97-AF65-F5344CB8AC3E}">
        <p14:creationId xmlns:p14="http://schemas.microsoft.com/office/powerpoint/2010/main" val="14196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57"/>
            <a:ext cx="12192000" cy="6839206"/>
          </a:xfrm>
          <a:prstGeom prst="rect">
            <a:avLst/>
          </a:prstGeom>
        </p:spPr>
      </p:pic>
      <p:pic>
        <p:nvPicPr>
          <p:cNvPr id="5" name="図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177" y="0"/>
            <a:ext cx="12195177" cy="6858000"/>
          </a:xfrm>
          <a:prstGeom prst="rect">
            <a:avLst/>
          </a:prstGeom>
        </p:spPr>
      </p:pic>
      <p:sp>
        <p:nvSpPr>
          <p:cNvPr id="2" name="タイトル 1"/>
          <p:cNvSpPr>
            <a:spLocks noGrp="1"/>
          </p:cNvSpPr>
          <p:nvPr>
            <p:ph type="title"/>
          </p:nvPr>
        </p:nvSpPr>
        <p:spPr>
          <a:xfrm>
            <a:off x="1141413" y="0"/>
            <a:ext cx="9905998" cy="2514600"/>
          </a:xfrm>
        </p:spPr>
        <p:txBody>
          <a:bodyPr/>
          <a:lstStyle/>
          <a:p>
            <a:r>
              <a:rPr lang="ja-JP" altLang="en-US" cap="none" dirty="0" smtClean="0">
                <a:ln w="0"/>
                <a:solidFill>
                  <a:schemeClr val="bg1"/>
                </a:solidFill>
                <a:effectLst>
                  <a:outerShdw blurRad="38100" dist="25400" dir="5400000" algn="ctr" rotWithShape="0">
                    <a:srgbClr val="6E747A">
                      <a:alpha val="43000"/>
                    </a:srgbClr>
                  </a:outerShdw>
                </a:effectLst>
              </a:rPr>
              <a:t>対人関係は、</a:t>
            </a:r>
            <a:r>
              <a:rPr kumimoji="1" lang="en-US" altLang="ja-JP" cap="none" dirty="0" smtClean="0">
                <a:ln w="0"/>
                <a:solidFill>
                  <a:schemeClr val="bg1"/>
                </a:solidFill>
                <a:effectLst>
                  <a:outerShdw blurRad="38100" dist="25400" dir="5400000" algn="ctr" rotWithShape="0">
                    <a:srgbClr val="6E747A">
                      <a:alpha val="43000"/>
                    </a:srgbClr>
                  </a:outerShdw>
                </a:effectLst>
              </a:rPr>
              <a:t/>
            </a:r>
            <a:br>
              <a:rPr kumimoji="1" lang="en-US" altLang="ja-JP" cap="none" dirty="0" smtClean="0">
                <a:ln w="0"/>
                <a:solidFill>
                  <a:schemeClr val="bg1"/>
                </a:solidFill>
                <a:effectLst>
                  <a:outerShdw blurRad="38100" dist="25400" dir="5400000" algn="ctr" rotWithShape="0">
                    <a:srgbClr val="6E747A">
                      <a:alpha val="43000"/>
                    </a:srgbClr>
                  </a:outerShdw>
                </a:effectLst>
              </a:rPr>
            </a:b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1141412" y="1358900"/>
            <a:ext cx="9905999" cy="5016499"/>
          </a:xfrm>
        </p:spPr>
        <p:txBody>
          <a:bodyPr>
            <a:normAutofit/>
          </a:bodyPr>
          <a:lstStyle/>
          <a:p>
            <a:pPr marL="0" indent="0">
              <a:buNone/>
            </a:pPr>
            <a:endParaRPr lang="en-US" altLang="ja-JP" sz="3200" dirty="0" smtClean="0"/>
          </a:p>
          <a:p>
            <a:pPr marL="0" indent="0">
              <a:buNone/>
            </a:pPr>
            <a:r>
              <a:rPr lang="en-US" altLang="ja-JP" sz="3200" dirty="0" smtClean="0">
                <a:solidFill>
                  <a:schemeClr val="bg1"/>
                </a:solidFill>
              </a:rPr>
              <a:t>A,</a:t>
            </a:r>
            <a:r>
              <a:rPr lang="ja-JP" altLang="en-US" sz="3200" dirty="0" smtClean="0">
                <a:solidFill>
                  <a:schemeClr val="bg1"/>
                </a:solidFill>
              </a:rPr>
              <a:t>相手のために善を願う。</a:t>
            </a:r>
            <a:endParaRPr lang="en-US" altLang="ja-JP" sz="3200" dirty="0" smtClean="0">
              <a:solidFill>
                <a:schemeClr val="bg1"/>
              </a:solidFill>
            </a:endParaRPr>
          </a:p>
          <a:p>
            <a:pPr marL="0" indent="0">
              <a:buNone/>
            </a:pPr>
            <a:r>
              <a:rPr kumimoji="1" lang="en-US" altLang="ja-JP" sz="3200" dirty="0" smtClean="0">
                <a:solidFill>
                  <a:schemeClr val="bg1"/>
                </a:solidFill>
              </a:rPr>
              <a:t>B,</a:t>
            </a:r>
            <a:r>
              <a:rPr lang="ja-JP" altLang="en-US" sz="3200" dirty="0" smtClean="0">
                <a:solidFill>
                  <a:schemeClr val="bg1"/>
                </a:solidFill>
              </a:rPr>
              <a:t>友の生存を相手のために願う</a:t>
            </a:r>
            <a:r>
              <a:rPr kumimoji="1" lang="ja-JP" altLang="en-US" sz="3200" dirty="0" smtClean="0">
                <a:solidFill>
                  <a:schemeClr val="bg1"/>
                </a:solidFill>
              </a:rPr>
              <a:t>。</a:t>
            </a:r>
            <a:endParaRPr kumimoji="1" lang="en-US" altLang="ja-JP" sz="3200" dirty="0" smtClean="0">
              <a:solidFill>
                <a:schemeClr val="bg1"/>
              </a:solidFill>
            </a:endParaRPr>
          </a:p>
          <a:p>
            <a:pPr marL="0" indent="0">
              <a:buNone/>
            </a:pPr>
            <a:r>
              <a:rPr lang="en-US" altLang="ja-JP" sz="3200" dirty="0" smtClean="0">
                <a:solidFill>
                  <a:schemeClr val="bg1"/>
                </a:solidFill>
              </a:rPr>
              <a:t>C,</a:t>
            </a:r>
            <a:r>
              <a:rPr lang="ja-JP" altLang="en-US" sz="3200" dirty="0" smtClean="0">
                <a:solidFill>
                  <a:schemeClr val="bg1"/>
                </a:solidFill>
              </a:rPr>
              <a:t>相手とともに生きることを選択する。</a:t>
            </a:r>
            <a:endParaRPr lang="en-US" altLang="ja-JP" sz="3200" dirty="0" smtClean="0">
              <a:solidFill>
                <a:schemeClr val="bg1"/>
              </a:solidFill>
            </a:endParaRPr>
          </a:p>
          <a:p>
            <a:pPr marL="0" indent="0">
              <a:buNone/>
            </a:pPr>
            <a:r>
              <a:rPr kumimoji="1" lang="en-US" altLang="ja-JP" sz="3200" dirty="0" smtClean="0">
                <a:solidFill>
                  <a:schemeClr val="bg1"/>
                </a:solidFill>
              </a:rPr>
              <a:t>D,</a:t>
            </a:r>
            <a:r>
              <a:rPr lang="ja-JP" altLang="en-US" sz="3200" dirty="0" smtClean="0">
                <a:solidFill>
                  <a:schemeClr val="bg1"/>
                </a:solidFill>
              </a:rPr>
              <a:t>相手と同じ</a:t>
            </a:r>
            <a:r>
              <a:rPr kumimoji="1" lang="ja-JP" altLang="en-US" sz="3200" dirty="0" smtClean="0">
                <a:solidFill>
                  <a:schemeClr val="bg1"/>
                </a:solidFill>
              </a:rPr>
              <a:t>価値判断・苦しみ</a:t>
            </a:r>
            <a:r>
              <a:rPr lang="ja-JP" altLang="en-US" sz="3200" dirty="0" smtClean="0">
                <a:solidFill>
                  <a:schemeClr val="bg1"/>
                </a:solidFill>
              </a:rPr>
              <a:t>・</a:t>
            </a:r>
            <a:r>
              <a:rPr kumimoji="1" lang="ja-JP" altLang="en-US" sz="3200" dirty="0" smtClean="0">
                <a:solidFill>
                  <a:schemeClr val="bg1"/>
                </a:solidFill>
              </a:rPr>
              <a:t>喜びを味わう。</a:t>
            </a:r>
            <a:endParaRPr kumimoji="1" lang="en-US" altLang="ja-JP" sz="3200" dirty="0" smtClean="0">
              <a:solidFill>
                <a:schemeClr val="bg1"/>
              </a:solidFill>
            </a:endParaRPr>
          </a:p>
          <a:p>
            <a:pPr marL="0" indent="0">
              <a:buNone/>
            </a:pPr>
            <a:endParaRPr lang="en-US" altLang="ja-JP" sz="3200" dirty="0"/>
          </a:p>
          <a:p>
            <a:pPr marL="0" indent="0">
              <a:buNone/>
            </a:pPr>
            <a:endParaRPr kumimoji="1" lang="en-US" altLang="ja-JP" sz="3200" dirty="0" smtClean="0"/>
          </a:p>
          <a:p>
            <a:pPr marL="0" indent="0">
              <a:buNone/>
            </a:pPr>
            <a:endParaRPr lang="en-US" altLang="ja-JP" sz="3200" dirty="0"/>
          </a:p>
        </p:txBody>
      </p:sp>
    </p:spTree>
    <p:extLst>
      <p:ext uri="{BB962C8B-B14F-4D97-AF65-F5344CB8AC3E}">
        <p14:creationId xmlns:p14="http://schemas.microsoft.com/office/powerpoint/2010/main" val="1300768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7"/>
            <a:ext cx="12192000" cy="6848603"/>
          </a:xfrm>
          <a:prstGeom prst="rect">
            <a:avLst/>
          </a:prstGeom>
        </p:spPr>
      </p:pic>
      <p:pic>
        <p:nvPicPr>
          <p:cNvPr id="9" name="図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63500" y="0"/>
            <a:ext cx="12045612" cy="6858000"/>
          </a:xfrm>
          <a:prstGeom prst="rect">
            <a:avLst/>
          </a:prstGeom>
        </p:spPr>
      </p:pic>
      <p:sp>
        <p:nvSpPr>
          <p:cNvPr id="3" name="テキスト プレースホルダー 2"/>
          <p:cNvSpPr>
            <a:spLocks noGrp="1"/>
          </p:cNvSpPr>
          <p:nvPr>
            <p:ph type="body" idx="1"/>
          </p:nvPr>
        </p:nvSpPr>
        <p:spPr>
          <a:xfrm>
            <a:off x="1429281" y="976037"/>
            <a:ext cx="4588931" cy="576262"/>
          </a:xfrm>
        </p:spPr>
        <p:txBody>
          <a:bodyPr/>
          <a:lstStyle/>
          <a:p>
            <a:r>
              <a:rPr kumimoji="1" lang="ja-JP" altLang="en-US" sz="3200" cap="none" dirty="0" smtClean="0">
                <a:ln w="0"/>
                <a:solidFill>
                  <a:schemeClr val="bg1"/>
                </a:solidFill>
                <a:effectLst>
                  <a:outerShdw blurRad="38100" dist="25400" dir="5400000" algn="ctr" rotWithShape="0">
                    <a:srgbClr val="6E747A">
                      <a:alpha val="43000"/>
                    </a:srgbClr>
                  </a:outerShdw>
                </a:effectLst>
              </a:rPr>
              <a:t>自己愛</a:t>
            </a:r>
            <a:endParaRPr kumimoji="1" lang="ja-JP" altLang="en-US" sz="3200" cap="none" dirty="0">
              <a:ln w="0"/>
              <a:solidFill>
                <a:schemeClr val="bg1"/>
              </a:solidFill>
              <a:effectLst>
                <a:outerShdw blurRad="38100" dist="25400" dir="5400000" algn="ctr" rotWithShape="0">
                  <a:srgbClr val="6E747A">
                    <a:alpha val="43000"/>
                  </a:srgbClr>
                </a:outerShdw>
              </a:effectLst>
            </a:endParaRPr>
          </a:p>
        </p:txBody>
      </p:sp>
      <p:sp>
        <p:nvSpPr>
          <p:cNvPr id="4" name="コンテンツ プレースホルダー 3"/>
          <p:cNvSpPr>
            <a:spLocks noGrp="1"/>
          </p:cNvSpPr>
          <p:nvPr>
            <p:ph sz="half" idx="2"/>
          </p:nvPr>
        </p:nvSpPr>
        <p:spPr>
          <a:xfrm>
            <a:off x="1141412" y="1778000"/>
            <a:ext cx="4876800" cy="4013199"/>
          </a:xfrm>
        </p:spPr>
        <p:txBody>
          <a:bodyPr>
            <a:normAutofit/>
          </a:bodyPr>
          <a:lstStyle/>
          <a:p>
            <a:pPr marL="0" indent="0">
              <a:buNone/>
            </a:pPr>
            <a:endParaRPr kumimoji="1" lang="en-US" altLang="ja-JP" sz="3200" dirty="0" smtClean="0"/>
          </a:p>
          <a:p>
            <a:pPr marL="0" indent="0">
              <a:buNone/>
            </a:pPr>
            <a:r>
              <a:rPr kumimoji="1" lang="en-US" altLang="ja-JP" sz="3200" cap="none" dirty="0" smtClean="0">
                <a:ln w="0"/>
                <a:solidFill>
                  <a:schemeClr val="bg1"/>
                </a:solidFill>
                <a:effectLst>
                  <a:outerShdw blurRad="38100" dist="25400" dir="5400000" algn="ctr" rotWithShape="0">
                    <a:srgbClr val="6E747A">
                      <a:alpha val="43000"/>
                    </a:srgbClr>
                  </a:outerShdw>
                </a:effectLst>
              </a:rPr>
              <a:t>A,</a:t>
            </a:r>
            <a:r>
              <a:rPr kumimoji="1" lang="ja-JP" altLang="en-US" sz="3200" cap="none" dirty="0" smtClean="0">
                <a:ln w="0"/>
                <a:solidFill>
                  <a:schemeClr val="bg1"/>
                </a:solidFill>
                <a:effectLst>
                  <a:outerShdw blurRad="38100" dist="25400" dir="5400000" algn="ctr" rotWithShape="0">
                    <a:srgbClr val="6E747A">
                      <a:alpha val="43000"/>
                    </a:srgbClr>
                  </a:outerShdw>
                </a:effectLst>
              </a:rPr>
              <a:t>自分のため</a:t>
            </a:r>
            <a:endParaRPr kumimoji="1" lang="en-US" altLang="ja-JP" sz="3200" cap="none" dirty="0" smtClean="0">
              <a:ln w="0"/>
              <a:solidFill>
                <a:schemeClr val="bg1"/>
              </a:solidFill>
              <a:effectLst>
                <a:outerShdw blurRad="38100" dist="25400" dir="5400000" algn="ctr" rotWithShape="0">
                  <a:srgbClr val="6E747A">
                    <a:alpha val="43000"/>
                  </a:srgbClr>
                </a:outerShdw>
              </a:effectLst>
            </a:endParaRPr>
          </a:p>
          <a:p>
            <a:pPr marL="0" indent="0">
              <a:buNone/>
            </a:pPr>
            <a:r>
              <a:rPr lang="en-US" altLang="ja-JP" sz="3200" cap="none" dirty="0" smtClean="0">
                <a:ln w="0"/>
                <a:solidFill>
                  <a:schemeClr val="bg1"/>
                </a:solidFill>
                <a:effectLst>
                  <a:outerShdw blurRad="38100" dist="25400" dir="5400000" algn="ctr" rotWithShape="0">
                    <a:srgbClr val="6E747A">
                      <a:alpha val="43000"/>
                    </a:srgbClr>
                  </a:outerShdw>
                </a:effectLst>
              </a:rPr>
              <a:t>B,</a:t>
            </a:r>
            <a:r>
              <a:rPr lang="ja-JP" altLang="en-US" sz="3200" cap="none" dirty="0" smtClean="0">
                <a:ln w="0"/>
                <a:solidFill>
                  <a:schemeClr val="bg1"/>
                </a:solidFill>
                <a:effectLst>
                  <a:outerShdw blurRad="38100" dist="25400" dir="5400000" algn="ctr" rotWithShape="0">
                    <a:srgbClr val="6E747A">
                      <a:alpha val="43000"/>
                    </a:srgbClr>
                  </a:outerShdw>
                </a:effectLst>
              </a:rPr>
              <a:t>自分の生存</a:t>
            </a:r>
            <a:endParaRPr lang="en-US" altLang="ja-JP" sz="3200" cap="none" dirty="0" smtClean="0">
              <a:ln w="0"/>
              <a:solidFill>
                <a:schemeClr val="bg1"/>
              </a:solidFill>
              <a:effectLst>
                <a:outerShdw blurRad="38100" dist="25400" dir="5400000" algn="ctr" rotWithShape="0">
                  <a:srgbClr val="6E747A">
                    <a:alpha val="43000"/>
                  </a:srgbClr>
                </a:outerShdw>
              </a:effectLst>
            </a:endParaRPr>
          </a:p>
          <a:p>
            <a:pPr marL="0" indent="0">
              <a:buNone/>
            </a:pPr>
            <a:r>
              <a:rPr lang="en-US" altLang="ja-JP" sz="3200" cap="none" dirty="0" smtClean="0">
                <a:ln w="0"/>
                <a:solidFill>
                  <a:schemeClr val="bg1"/>
                </a:solidFill>
                <a:effectLst>
                  <a:outerShdw blurRad="38100" dist="25400" dir="5400000" algn="ctr" rotWithShape="0">
                    <a:srgbClr val="6E747A">
                      <a:alpha val="43000"/>
                    </a:srgbClr>
                  </a:outerShdw>
                </a:effectLst>
              </a:rPr>
              <a:t>C,</a:t>
            </a:r>
            <a:r>
              <a:rPr lang="ja-JP" altLang="en-US" sz="3200" cap="none" dirty="0" smtClean="0">
                <a:ln w="0"/>
                <a:solidFill>
                  <a:schemeClr val="bg1"/>
                </a:solidFill>
                <a:effectLst>
                  <a:outerShdw blurRad="38100" dist="25400" dir="5400000" algn="ctr" rotWithShape="0">
                    <a:srgbClr val="6E747A">
                      <a:alpha val="43000"/>
                    </a:srgbClr>
                  </a:outerShdw>
                </a:effectLst>
              </a:rPr>
              <a:t>自分とともに</a:t>
            </a:r>
            <a:endParaRPr lang="en-US" altLang="ja-JP" sz="3200" cap="none" dirty="0" smtClean="0">
              <a:ln w="0"/>
              <a:solidFill>
                <a:schemeClr val="bg1"/>
              </a:solidFill>
              <a:effectLst>
                <a:outerShdw blurRad="38100" dist="25400" dir="5400000" algn="ctr" rotWithShape="0">
                  <a:srgbClr val="6E747A">
                    <a:alpha val="43000"/>
                  </a:srgbClr>
                </a:outerShdw>
              </a:effectLst>
            </a:endParaRPr>
          </a:p>
          <a:p>
            <a:pPr marL="0" indent="0">
              <a:buNone/>
            </a:pPr>
            <a:r>
              <a:rPr lang="en-US" altLang="ja-JP" sz="3200" cap="none" dirty="0" smtClean="0">
                <a:ln w="0"/>
                <a:solidFill>
                  <a:schemeClr val="bg1"/>
                </a:solidFill>
                <a:effectLst>
                  <a:outerShdw blurRad="38100" dist="25400" dir="5400000" algn="ctr" rotWithShape="0">
                    <a:srgbClr val="6E747A">
                      <a:alpha val="43000"/>
                    </a:srgbClr>
                  </a:outerShdw>
                </a:effectLst>
              </a:rPr>
              <a:t>D,</a:t>
            </a:r>
            <a:r>
              <a:rPr lang="ja-JP" altLang="en-US" sz="3200" cap="none" dirty="0" smtClean="0">
                <a:ln w="0"/>
                <a:solidFill>
                  <a:schemeClr val="bg1"/>
                </a:solidFill>
                <a:effectLst>
                  <a:outerShdw blurRad="38100" dist="25400" dir="5400000" algn="ctr" rotWithShape="0">
                    <a:srgbClr val="6E747A">
                      <a:alpha val="43000"/>
                    </a:srgbClr>
                  </a:outerShdw>
                </a:effectLst>
              </a:rPr>
              <a:t>自分との価値観</a:t>
            </a:r>
            <a:endParaRPr lang="en-US" altLang="ja-JP" sz="3200" cap="none" dirty="0" smtClean="0">
              <a:ln w="0"/>
              <a:solidFill>
                <a:schemeClr val="bg1"/>
              </a:solidFill>
              <a:effectLst>
                <a:outerShdw blurRad="38100" dist="25400" dir="5400000" algn="ctr" rotWithShape="0">
                  <a:srgbClr val="6E747A">
                    <a:alpha val="43000"/>
                  </a:srgbClr>
                </a:outerShdw>
              </a:effectLst>
            </a:endParaRPr>
          </a:p>
        </p:txBody>
      </p:sp>
      <p:sp>
        <p:nvSpPr>
          <p:cNvPr id="5" name="テキスト プレースホルダー 4"/>
          <p:cNvSpPr>
            <a:spLocks noGrp="1"/>
          </p:cNvSpPr>
          <p:nvPr>
            <p:ph type="body" sz="quarter" idx="3"/>
          </p:nvPr>
        </p:nvSpPr>
        <p:spPr>
          <a:xfrm>
            <a:off x="6951133" y="976037"/>
            <a:ext cx="4604280" cy="576262"/>
          </a:xfrm>
        </p:spPr>
        <p:txBody>
          <a:bodyPr/>
          <a:lstStyle/>
          <a:p>
            <a:r>
              <a:rPr kumimoji="1" lang="ja-JP" altLang="en-US" sz="3200" dirty="0" smtClean="0"/>
              <a:t> </a:t>
            </a:r>
            <a:r>
              <a:rPr kumimoji="1" lang="ja-JP" altLang="en-US" sz="3200" cap="none" dirty="0" smtClean="0">
                <a:ln w="0"/>
                <a:solidFill>
                  <a:schemeClr val="bg1"/>
                </a:solidFill>
                <a:effectLst>
                  <a:outerShdw blurRad="38100" dist="25400" dir="5400000" algn="ctr" rotWithShape="0">
                    <a:srgbClr val="6E747A">
                      <a:alpha val="43000"/>
                    </a:srgbClr>
                  </a:outerShdw>
                </a:effectLst>
              </a:rPr>
              <a:t>対人関係 </a:t>
            </a:r>
            <a:endParaRPr kumimoji="1" lang="ja-JP" altLang="en-US" sz="3200" dirty="0">
              <a:solidFill>
                <a:schemeClr val="bg1"/>
              </a:solidFill>
            </a:endParaRPr>
          </a:p>
        </p:txBody>
      </p:sp>
      <p:sp>
        <p:nvSpPr>
          <p:cNvPr id="6" name="コンテンツ プレースホルダー 5"/>
          <p:cNvSpPr>
            <a:spLocks noGrp="1"/>
          </p:cNvSpPr>
          <p:nvPr>
            <p:ph sz="quarter" idx="4"/>
          </p:nvPr>
        </p:nvSpPr>
        <p:spPr>
          <a:xfrm>
            <a:off x="6589712" y="1777999"/>
            <a:ext cx="4876801" cy="4013199"/>
          </a:xfrm>
        </p:spPr>
        <p:txBody>
          <a:bodyPr>
            <a:normAutofit/>
          </a:bodyPr>
          <a:lstStyle/>
          <a:p>
            <a:pPr marL="0" indent="0">
              <a:buNone/>
            </a:pPr>
            <a:endParaRPr kumimoji="1" lang="en-US" altLang="ja-JP" sz="3200" dirty="0" smtClean="0"/>
          </a:p>
          <a:p>
            <a:pPr marL="0" indent="0">
              <a:buNone/>
            </a:pPr>
            <a:r>
              <a:rPr kumimoji="1" lang="ja-JP" altLang="en-US" sz="3200" cap="none" dirty="0" smtClean="0">
                <a:ln w="0"/>
                <a:solidFill>
                  <a:schemeClr val="bg1"/>
                </a:solidFill>
                <a:effectLst>
                  <a:outerShdw blurRad="38100" dist="25400" dir="5400000" algn="ctr" rotWithShape="0">
                    <a:srgbClr val="6E747A">
                      <a:alpha val="43000"/>
                    </a:srgbClr>
                  </a:outerShdw>
                </a:effectLst>
              </a:rPr>
              <a:t> </a:t>
            </a:r>
            <a:r>
              <a:rPr kumimoji="1" lang="en-US" altLang="ja-JP" sz="3200" cap="none" dirty="0" smtClean="0">
                <a:ln w="0"/>
                <a:solidFill>
                  <a:schemeClr val="bg1"/>
                </a:solidFill>
                <a:effectLst>
                  <a:outerShdw blurRad="38100" dist="25400" dir="5400000" algn="ctr" rotWithShape="0">
                    <a:srgbClr val="6E747A">
                      <a:alpha val="43000"/>
                    </a:srgbClr>
                  </a:outerShdw>
                </a:effectLst>
              </a:rPr>
              <a:t>A,</a:t>
            </a:r>
            <a:r>
              <a:rPr kumimoji="1" lang="ja-JP" altLang="en-US" sz="3200" cap="none" dirty="0" smtClean="0">
                <a:ln w="0"/>
                <a:solidFill>
                  <a:schemeClr val="bg1"/>
                </a:solidFill>
                <a:effectLst>
                  <a:outerShdw blurRad="38100" dist="25400" dir="5400000" algn="ctr" rotWithShape="0">
                    <a:srgbClr val="6E747A">
                      <a:alpha val="43000"/>
                    </a:srgbClr>
                  </a:outerShdw>
                </a:effectLst>
              </a:rPr>
              <a:t>相手のため</a:t>
            </a:r>
            <a:endParaRPr kumimoji="1" lang="en-US" altLang="ja-JP" sz="3200" cap="none" dirty="0" smtClean="0">
              <a:ln w="0"/>
              <a:solidFill>
                <a:schemeClr val="bg1"/>
              </a:solidFill>
              <a:effectLst>
                <a:outerShdw blurRad="38100" dist="25400" dir="5400000" algn="ctr" rotWithShape="0">
                  <a:srgbClr val="6E747A">
                    <a:alpha val="43000"/>
                  </a:srgbClr>
                </a:outerShdw>
              </a:effectLst>
            </a:endParaRPr>
          </a:p>
          <a:p>
            <a:pPr marL="0" indent="0">
              <a:buNone/>
            </a:pPr>
            <a:r>
              <a:rPr lang="ja-JP" altLang="en-US" sz="3200" cap="none" dirty="0" smtClean="0">
                <a:ln w="0"/>
                <a:solidFill>
                  <a:schemeClr val="bg1"/>
                </a:solidFill>
                <a:effectLst>
                  <a:outerShdw blurRad="38100" dist="25400" dir="5400000" algn="ctr" rotWithShape="0">
                    <a:srgbClr val="6E747A">
                      <a:alpha val="43000"/>
                    </a:srgbClr>
                  </a:outerShdw>
                </a:effectLst>
              </a:rPr>
              <a:t> </a:t>
            </a:r>
            <a:r>
              <a:rPr lang="en-US" altLang="ja-JP" sz="3200" cap="none" dirty="0" smtClean="0">
                <a:ln w="0"/>
                <a:solidFill>
                  <a:schemeClr val="bg1"/>
                </a:solidFill>
                <a:effectLst>
                  <a:outerShdw blurRad="38100" dist="25400" dir="5400000" algn="ctr" rotWithShape="0">
                    <a:srgbClr val="6E747A">
                      <a:alpha val="43000"/>
                    </a:srgbClr>
                  </a:outerShdw>
                </a:effectLst>
              </a:rPr>
              <a:t>B,</a:t>
            </a:r>
            <a:r>
              <a:rPr lang="ja-JP" altLang="en-US" sz="3200" cap="none" dirty="0" smtClean="0">
                <a:ln w="0"/>
                <a:solidFill>
                  <a:schemeClr val="bg1"/>
                </a:solidFill>
                <a:effectLst>
                  <a:outerShdw blurRad="38100" dist="25400" dir="5400000" algn="ctr" rotWithShape="0">
                    <a:srgbClr val="6E747A">
                      <a:alpha val="43000"/>
                    </a:srgbClr>
                  </a:outerShdw>
                </a:effectLst>
              </a:rPr>
              <a:t>相手の生存</a:t>
            </a:r>
            <a:endParaRPr lang="en-US" altLang="ja-JP" sz="3200" cap="none" dirty="0" smtClean="0">
              <a:ln w="0"/>
              <a:solidFill>
                <a:schemeClr val="bg1"/>
              </a:solidFill>
              <a:effectLst>
                <a:outerShdw blurRad="38100" dist="25400" dir="5400000" algn="ctr" rotWithShape="0">
                  <a:srgbClr val="6E747A">
                    <a:alpha val="43000"/>
                  </a:srgbClr>
                </a:outerShdw>
              </a:effectLst>
            </a:endParaRPr>
          </a:p>
          <a:p>
            <a:pPr marL="0" indent="0">
              <a:buNone/>
            </a:pPr>
            <a:r>
              <a:rPr kumimoji="1" lang="ja-JP" altLang="en-US" sz="3200" cap="none" dirty="0" smtClean="0">
                <a:ln w="0"/>
                <a:solidFill>
                  <a:schemeClr val="bg1"/>
                </a:solidFill>
                <a:effectLst>
                  <a:outerShdw blurRad="38100" dist="25400" dir="5400000" algn="ctr" rotWithShape="0">
                    <a:srgbClr val="6E747A">
                      <a:alpha val="43000"/>
                    </a:srgbClr>
                  </a:outerShdw>
                </a:effectLst>
              </a:rPr>
              <a:t> </a:t>
            </a:r>
            <a:r>
              <a:rPr kumimoji="1" lang="en-US" altLang="ja-JP" sz="3200" cap="none" dirty="0" smtClean="0">
                <a:ln w="0"/>
                <a:solidFill>
                  <a:schemeClr val="bg1"/>
                </a:solidFill>
                <a:effectLst>
                  <a:outerShdw blurRad="38100" dist="25400" dir="5400000" algn="ctr" rotWithShape="0">
                    <a:srgbClr val="6E747A">
                      <a:alpha val="43000"/>
                    </a:srgbClr>
                  </a:outerShdw>
                </a:effectLst>
              </a:rPr>
              <a:t>C,</a:t>
            </a:r>
            <a:r>
              <a:rPr kumimoji="1" lang="ja-JP" altLang="en-US" sz="3200" cap="none" dirty="0" smtClean="0">
                <a:ln w="0"/>
                <a:solidFill>
                  <a:schemeClr val="bg1"/>
                </a:solidFill>
                <a:effectLst>
                  <a:outerShdw blurRad="38100" dist="25400" dir="5400000" algn="ctr" rotWithShape="0">
                    <a:srgbClr val="6E747A">
                      <a:alpha val="43000"/>
                    </a:srgbClr>
                  </a:outerShdw>
                </a:effectLst>
              </a:rPr>
              <a:t>相手とともに</a:t>
            </a:r>
            <a:endParaRPr kumimoji="1" lang="en-US" altLang="ja-JP" sz="3200" cap="none" dirty="0" smtClean="0">
              <a:ln w="0"/>
              <a:solidFill>
                <a:schemeClr val="bg1"/>
              </a:solidFill>
              <a:effectLst>
                <a:outerShdw blurRad="38100" dist="25400" dir="5400000" algn="ctr" rotWithShape="0">
                  <a:srgbClr val="6E747A">
                    <a:alpha val="43000"/>
                  </a:srgbClr>
                </a:outerShdw>
              </a:effectLst>
            </a:endParaRPr>
          </a:p>
          <a:p>
            <a:pPr marL="0" indent="0">
              <a:buNone/>
            </a:pPr>
            <a:r>
              <a:rPr lang="ja-JP" altLang="en-US" sz="3200" cap="none" dirty="0" smtClean="0">
                <a:ln w="0"/>
                <a:solidFill>
                  <a:schemeClr val="bg1"/>
                </a:solidFill>
                <a:effectLst>
                  <a:outerShdw blurRad="38100" dist="25400" dir="5400000" algn="ctr" rotWithShape="0">
                    <a:srgbClr val="6E747A">
                      <a:alpha val="43000"/>
                    </a:srgbClr>
                  </a:outerShdw>
                </a:effectLst>
              </a:rPr>
              <a:t> </a:t>
            </a:r>
            <a:r>
              <a:rPr lang="en-US" altLang="ja-JP" sz="3200" cap="none" dirty="0" smtClean="0">
                <a:ln w="0"/>
                <a:solidFill>
                  <a:schemeClr val="bg1"/>
                </a:solidFill>
                <a:effectLst>
                  <a:outerShdw blurRad="38100" dist="25400" dir="5400000" algn="ctr" rotWithShape="0">
                    <a:srgbClr val="6E747A">
                      <a:alpha val="43000"/>
                    </a:srgbClr>
                  </a:outerShdw>
                </a:effectLst>
              </a:rPr>
              <a:t>D,</a:t>
            </a:r>
            <a:r>
              <a:rPr lang="ja-JP" altLang="en-US" sz="3200" cap="none" dirty="0" smtClean="0">
                <a:ln w="0"/>
                <a:solidFill>
                  <a:schemeClr val="bg1"/>
                </a:solidFill>
                <a:effectLst>
                  <a:outerShdw blurRad="38100" dist="25400" dir="5400000" algn="ctr" rotWithShape="0">
                    <a:srgbClr val="6E747A">
                      <a:alpha val="43000"/>
                    </a:srgbClr>
                  </a:outerShdw>
                </a:effectLst>
              </a:rPr>
              <a:t>相手との価値観</a:t>
            </a:r>
            <a:endParaRPr kumimoji="1" lang="ja-JP" altLang="en-US" sz="3200" cap="none" dirty="0">
              <a:ln w="0"/>
              <a:solidFill>
                <a:schemeClr val="bg1"/>
              </a:solidFill>
              <a:effectLst>
                <a:outerShdw blurRad="38100" dist="25400" dir="5400000" algn="ctr" rotWithShape="0">
                  <a:srgbClr val="6E747A">
                    <a:alpha val="43000"/>
                  </a:srgbClr>
                </a:outerShdw>
              </a:effectLst>
            </a:endParaRPr>
          </a:p>
        </p:txBody>
      </p:sp>
      <p:sp>
        <p:nvSpPr>
          <p:cNvPr id="7" name="左右矢印 6"/>
          <p:cNvSpPr/>
          <p:nvPr/>
        </p:nvSpPr>
        <p:spPr>
          <a:xfrm>
            <a:off x="5087810" y="3542282"/>
            <a:ext cx="1216152" cy="484632"/>
          </a:xfrm>
          <a:prstGeom prst="lef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52664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99"/>
            <a:ext cx="12192000" cy="6946900"/>
          </a:xfrm>
          <a:prstGeom prst="rect">
            <a:avLst/>
          </a:prstGeom>
        </p:spPr>
      </p:pic>
      <p:pic>
        <p:nvPicPr>
          <p:cNvPr id="6" name="図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 y="-33175"/>
            <a:ext cx="12192000" cy="6891175"/>
          </a:xfrm>
          <a:prstGeom prst="rect">
            <a:avLst/>
          </a:prstGeom>
        </p:spPr>
      </p:pic>
      <p:sp>
        <p:nvSpPr>
          <p:cNvPr id="2" name="タイトル 1"/>
          <p:cNvSpPr>
            <a:spLocks noGrp="1"/>
          </p:cNvSpPr>
          <p:nvPr>
            <p:ph type="title"/>
          </p:nvPr>
        </p:nvSpPr>
        <p:spPr/>
        <p:txBody>
          <a:bodyPr/>
          <a:lstStyle/>
          <a:p>
            <a:r>
              <a:rPr kumimoji="1" lang="ja-JP" altLang="en-US" cap="none" dirty="0" smtClean="0">
                <a:ln w="0"/>
                <a:solidFill>
                  <a:schemeClr val="bg1"/>
                </a:solidFill>
                <a:effectLst>
                  <a:outerShdw blurRad="38100" dist="25400" dir="5400000" algn="ctr" rotWithShape="0">
                    <a:srgbClr val="6E747A">
                      <a:alpha val="43000"/>
                    </a:srgbClr>
                  </a:outerShdw>
                </a:effectLst>
              </a:rPr>
              <a:t>「徳（アレテー）について」</a:t>
            </a:r>
            <a:endParaRPr kumimoji="1" lang="ja-JP" altLang="en-US" cap="none" dirty="0">
              <a:ln w="0"/>
              <a:solidFill>
                <a:schemeClr val="bg1"/>
              </a:solidFill>
              <a:effectLst>
                <a:outerShdw blurRad="38100" dist="25400" dir="5400000" algn="ctr" rotWithShape="0">
                  <a:srgbClr val="6E747A">
                    <a:alpha val="43000"/>
                  </a:srgbClr>
                </a:outerShdw>
              </a:effectLst>
            </a:endParaRPr>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smtClean="0">
                <a:solidFill>
                  <a:schemeClr val="bg1"/>
                </a:solidFill>
              </a:rPr>
              <a:t>「人間にとって善とは、もっとも善く、かつもっとも完全な</a:t>
            </a:r>
            <a:r>
              <a:rPr lang="ja-JP" altLang="en-US" sz="3200" dirty="0">
                <a:solidFill>
                  <a:schemeClr val="bg1"/>
                </a:solidFill>
              </a:rPr>
              <a:t>徳（アレテー）に</a:t>
            </a:r>
            <a:r>
              <a:rPr kumimoji="1" lang="ja-JP" altLang="en-US" sz="3200" dirty="0" smtClean="0">
                <a:solidFill>
                  <a:schemeClr val="bg1"/>
                </a:solidFill>
              </a:rPr>
              <a:t>基づく魂の活動となる」</a:t>
            </a:r>
            <a:endParaRPr kumimoji="1" lang="en-US" altLang="ja-JP" sz="3200" dirty="0" smtClean="0">
              <a:solidFill>
                <a:schemeClr val="bg1"/>
              </a:solidFill>
            </a:endParaRPr>
          </a:p>
          <a:p>
            <a:pPr marL="0" indent="0">
              <a:buNone/>
            </a:pPr>
            <a:endParaRPr lang="en-US" altLang="ja-JP" sz="3200" dirty="0">
              <a:solidFill>
                <a:schemeClr val="bg1"/>
              </a:solidFill>
            </a:endParaRPr>
          </a:p>
          <a:p>
            <a:pPr marL="0" indent="0">
              <a:buNone/>
            </a:pPr>
            <a:r>
              <a:rPr kumimoji="1" lang="ja-JP" altLang="en-US" sz="3200" dirty="0" smtClean="0">
                <a:solidFill>
                  <a:schemeClr val="bg1"/>
                </a:solidFill>
              </a:rPr>
              <a:t>「人間にとって善とは、生涯を通じての魂の最高の最も優れた活動である」</a:t>
            </a:r>
            <a:endParaRPr kumimoji="1" lang="ja-JP" altLang="en-US" sz="3200" dirty="0">
              <a:solidFill>
                <a:schemeClr val="bg1"/>
              </a:solidFill>
            </a:endParaRPr>
          </a:p>
        </p:txBody>
      </p:sp>
    </p:spTree>
    <p:extLst>
      <p:ext uri="{BB962C8B-B14F-4D97-AF65-F5344CB8AC3E}">
        <p14:creationId xmlns:p14="http://schemas.microsoft.com/office/powerpoint/2010/main" val="165181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図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p:txBody>
          <a:bodyPr/>
          <a:lstStyle/>
          <a:p>
            <a:r>
              <a:rPr kumimoji="1" lang="ja-JP" altLang="en-US" cap="none" dirty="0" smtClean="0">
                <a:ln w="0"/>
                <a:solidFill>
                  <a:schemeClr val="bg1"/>
                </a:solidFill>
                <a:effectLst>
                  <a:outerShdw blurRad="38100" dist="25400" dir="5400000" algn="ctr" rotWithShape="0">
                    <a:srgbClr val="6E747A">
                      <a:alpha val="43000"/>
                    </a:srgbClr>
                  </a:outerShdw>
                </a:effectLst>
              </a:rPr>
              <a:t>「徳（アレテー）について２」</a:t>
            </a:r>
            <a:endParaRPr kumimoji="1" lang="ja-JP" altLang="en-US" cap="none" dirty="0">
              <a:ln w="0"/>
              <a:solidFill>
                <a:schemeClr val="bg1"/>
              </a:solidFill>
              <a:effectLst>
                <a:outerShdw blurRad="38100" dist="25400" dir="5400000" algn="ctr" rotWithShape="0">
                  <a:srgbClr val="6E747A">
                    <a:alpha val="43000"/>
                  </a:srgbClr>
                </a:outerShdw>
              </a:effectLst>
            </a:endParaRPr>
          </a:p>
        </p:txBody>
      </p:sp>
      <p:sp>
        <p:nvSpPr>
          <p:cNvPr id="3" name="コンテンツ プレースホルダー 2"/>
          <p:cNvSpPr>
            <a:spLocks noGrp="1"/>
          </p:cNvSpPr>
          <p:nvPr>
            <p:ph idx="1"/>
          </p:nvPr>
        </p:nvSpPr>
        <p:spPr>
          <a:xfrm>
            <a:off x="1141413" y="2197100"/>
            <a:ext cx="9905998" cy="3987800"/>
          </a:xfrm>
        </p:spPr>
        <p:txBody>
          <a:bodyPr>
            <a:normAutofit fontScale="92500" lnSpcReduction="10000"/>
          </a:bodyPr>
          <a:lstStyle/>
          <a:p>
            <a:pPr marL="0" indent="0">
              <a:buNone/>
            </a:pPr>
            <a:r>
              <a:rPr kumimoji="1" lang="ja-JP" altLang="en-US" sz="3200" dirty="0" smtClean="0">
                <a:solidFill>
                  <a:schemeClr val="bg1"/>
                </a:solidFill>
              </a:rPr>
              <a:t>「徳は人間の行動と情熱に関係するものであり、すべての情熱と行動には快楽と苦痛がともなう。故に、徳も快楽と苦痛とにかかわる」（ロス）</a:t>
            </a:r>
            <a:endParaRPr kumimoji="1" lang="en-US" altLang="ja-JP" sz="3200" dirty="0" smtClean="0">
              <a:solidFill>
                <a:schemeClr val="bg1"/>
              </a:solidFill>
            </a:endParaRPr>
          </a:p>
          <a:p>
            <a:pPr marL="0" indent="0">
              <a:buNone/>
            </a:pPr>
            <a:endParaRPr lang="en-US" altLang="ja-JP" sz="3200" dirty="0">
              <a:solidFill>
                <a:schemeClr val="bg1"/>
              </a:solidFill>
            </a:endParaRPr>
          </a:p>
          <a:p>
            <a:pPr marL="0" indent="0">
              <a:buNone/>
            </a:pPr>
            <a:r>
              <a:rPr kumimoji="1" lang="ja-JP" altLang="en-US" sz="3200" dirty="0" smtClean="0">
                <a:solidFill>
                  <a:schemeClr val="bg1"/>
                </a:solidFill>
              </a:rPr>
              <a:t>「優れた性格は人間の行動と情動に関係するものであり、すべての情熱と行動には好き嫌いがともなう。故に、優れた性格はその人が何を好み何</a:t>
            </a:r>
            <a:r>
              <a:rPr lang="ja-JP" altLang="en-US" sz="3200" dirty="0" smtClean="0">
                <a:solidFill>
                  <a:schemeClr val="bg1"/>
                </a:solidFill>
              </a:rPr>
              <a:t>を嫌うかということにかかわる</a:t>
            </a:r>
            <a:r>
              <a:rPr kumimoji="1" lang="ja-JP" altLang="en-US" sz="3200" dirty="0" smtClean="0">
                <a:solidFill>
                  <a:schemeClr val="bg1"/>
                </a:solidFill>
              </a:rPr>
              <a:t>」（アームソン）</a:t>
            </a:r>
            <a:endParaRPr kumimoji="1" lang="ja-JP" altLang="en-US" sz="3200" dirty="0">
              <a:solidFill>
                <a:schemeClr val="bg1"/>
              </a:solidFill>
            </a:endParaRPr>
          </a:p>
        </p:txBody>
      </p:sp>
    </p:spTree>
    <p:extLst>
      <p:ext uri="{BB962C8B-B14F-4D97-AF65-F5344CB8AC3E}">
        <p14:creationId xmlns:p14="http://schemas.microsoft.com/office/powerpoint/2010/main" val="198097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1141413" y="1562100"/>
            <a:ext cx="9905998" cy="3124201"/>
          </a:xfrm>
        </p:spPr>
        <p:txBody>
          <a:bodyPr>
            <a:normAutofit/>
          </a:bodyPr>
          <a:lstStyle/>
          <a:p>
            <a:pPr marL="0" indent="0" algn="ctr">
              <a:buNone/>
            </a:pPr>
            <a:endParaRPr kumimoji="1" lang="en-US" altLang="ja-JP" sz="3200" cap="none" dirty="0" smtClean="0">
              <a:ln w="0"/>
              <a:solidFill>
                <a:schemeClr val="tx1"/>
              </a:solidFill>
              <a:effectLst>
                <a:glow rad="63500">
                  <a:schemeClr val="accent1">
                    <a:satMod val="175000"/>
                    <a:alpha val="40000"/>
                  </a:schemeClr>
                </a:glow>
                <a:outerShdw blurRad="38100" dist="19050" dir="2700000" algn="tl" rotWithShape="0">
                  <a:schemeClr val="dk1">
                    <a:alpha val="40000"/>
                  </a:schemeClr>
                </a:outerShdw>
                <a:reflection blurRad="6350" stA="60000" endA="900" endPos="60000" dist="60007" dir="5400000" sy="-100000" algn="bl" rotWithShape="0"/>
              </a:effectLst>
            </a:endParaRPr>
          </a:p>
          <a:p>
            <a:pPr marL="0" indent="0" algn="ctr">
              <a:buNone/>
            </a:pPr>
            <a:endParaRPr lang="en-US" altLang="ja-JP" sz="3200" cap="none" dirty="0">
              <a:ln w="0"/>
              <a:solidFill>
                <a:schemeClr val="tx1"/>
              </a:solidFill>
              <a:effectLst>
                <a:glow rad="63500">
                  <a:schemeClr val="accent1">
                    <a:satMod val="175000"/>
                    <a:alpha val="40000"/>
                  </a:schemeClr>
                </a:glow>
                <a:outerShdw blurRad="38100" dist="19050" dir="2700000" algn="tl" rotWithShape="0">
                  <a:schemeClr val="dk1">
                    <a:alpha val="40000"/>
                  </a:schemeClr>
                </a:outerShdw>
                <a:reflection blurRad="6350" stA="55000" endA="50" endPos="85000" dir="5400000" sy="-100000" algn="bl" rotWithShape="0"/>
              </a:effectLst>
            </a:endParaRPr>
          </a:p>
          <a:p>
            <a:pPr marL="0" indent="0" algn="ctr">
              <a:buNone/>
            </a:pPr>
            <a:r>
              <a:rPr kumimoji="1" lang="ja-JP" altLang="en-US" sz="3200" cap="none" dirty="0" smtClean="0">
                <a:ln w="0"/>
                <a:solidFill>
                  <a:schemeClr val="tx1"/>
                </a:solidFill>
                <a:effectLst>
                  <a:glow rad="63500">
                    <a:schemeClr val="accent1">
                      <a:satMod val="175000"/>
                      <a:alpha val="40000"/>
                    </a:schemeClr>
                  </a:glow>
                  <a:outerShdw blurRad="38100" dist="19050" dir="2700000" algn="tl" rotWithShape="0">
                    <a:schemeClr val="dk1">
                      <a:alpha val="40000"/>
                    </a:schemeClr>
                  </a:outerShdw>
                  <a:reflection blurRad="6350" stA="50000" endA="300" endPos="50000" dist="60007" dir="5400000" sy="-100000" algn="bl" rotWithShape="0"/>
                </a:effectLst>
              </a:rPr>
              <a:t>それでは、最初から議論を始めよう。</a:t>
            </a:r>
            <a:endParaRPr kumimoji="1" lang="en-US" altLang="ja-JP" sz="3200" cap="none" dirty="0" smtClean="0">
              <a:ln w="0"/>
              <a:solidFill>
                <a:schemeClr val="tx1"/>
              </a:solidFill>
              <a:effectLst>
                <a:glow rad="63500">
                  <a:schemeClr val="accent1">
                    <a:satMod val="175000"/>
                    <a:alpha val="40000"/>
                  </a:schemeClr>
                </a:glow>
                <a:outerShdw blurRad="38100" dist="19050" dir="2700000" algn="tl" rotWithShape="0">
                  <a:schemeClr val="dk1">
                    <a:alpha val="40000"/>
                  </a:schemeClr>
                </a:outerShdw>
                <a:reflection blurRad="6350" stA="50000" endA="300" endPos="50000" dist="60007" dir="5400000" sy="-100000" algn="bl" rotWithShape="0"/>
              </a:effectLst>
            </a:endParaRPr>
          </a:p>
          <a:p>
            <a:pPr marL="0" indent="0" algn="ctr">
              <a:buNone/>
            </a:pPr>
            <a:endParaRPr lang="en-US" altLang="ja-JP" sz="3200" cap="none" dirty="0">
              <a:ln w="0"/>
              <a:solidFill>
                <a:schemeClr val="tx1"/>
              </a:solidFill>
              <a:effectLst>
                <a:glow rad="63500">
                  <a:schemeClr val="accent1">
                    <a:satMod val="175000"/>
                    <a:alpha val="40000"/>
                  </a:schemeClr>
                </a:glow>
                <a:outerShdw blurRad="38100" dist="19050" dir="2700000" algn="tl" rotWithShape="0">
                  <a:schemeClr val="dk1">
                    <a:alpha val="40000"/>
                  </a:schemeClr>
                </a:outerShdw>
                <a:reflection blurRad="6350" stA="55000" endA="50" endPos="85000" dir="5400000" sy="-100000" algn="bl" rotWithShape="0"/>
              </a:effectLst>
            </a:endParaRPr>
          </a:p>
          <a:p>
            <a:pPr marL="0" indent="0" algn="r">
              <a:buNone/>
            </a:pPr>
            <a:r>
              <a:rPr kumimoji="1" lang="en-US" altLang="ja-JP" sz="2400" cap="none" dirty="0" smtClean="0">
                <a:ln w="0"/>
                <a:solidFill>
                  <a:schemeClr val="tx1"/>
                </a:solidFill>
                <a:effectLst>
                  <a:glow rad="63500">
                    <a:schemeClr val="accent1">
                      <a:satMod val="175000"/>
                      <a:alpha val="40000"/>
                    </a:schemeClr>
                  </a:glow>
                  <a:outerShdw blurRad="38100" dist="19050" dir="2700000" algn="tl" rotWithShape="0">
                    <a:schemeClr val="dk1">
                      <a:alpha val="40000"/>
                    </a:schemeClr>
                  </a:outerShdw>
                </a:effectLst>
              </a:rPr>
              <a:t>『</a:t>
            </a:r>
            <a:r>
              <a:rPr kumimoji="1" lang="ja-JP" altLang="en-US" sz="2400" cap="none" dirty="0" smtClean="0">
                <a:ln w="0"/>
                <a:solidFill>
                  <a:schemeClr val="tx1"/>
                </a:solidFill>
                <a:effectLst>
                  <a:glow rad="63500">
                    <a:schemeClr val="accent1">
                      <a:satMod val="175000"/>
                      <a:alpha val="40000"/>
                    </a:schemeClr>
                  </a:glow>
                  <a:outerShdw blurRad="38100" dist="19050" dir="2700000" algn="tl" rotWithShape="0">
                    <a:schemeClr val="dk1">
                      <a:alpha val="40000"/>
                    </a:schemeClr>
                  </a:outerShdw>
                </a:effectLst>
              </a:rPr>
              <a:t>ニコマコス倫理学</a:t>
            </a:r>
            <a:r>
              <a:rPr kumimoji="1" lang="en-US" altLang="ja-JP" sz="2400" cap="none" dirty="0" smtClean="0">
                <a:ln w="0"/>
                <a:solidFill>
                  <a:schemeClr val="tx1"/>
                </a:solidFill>
                <a:effectLst>
                  <a:glow rad="63500">
                    <a:schemeClr val="accent1">
                      <a:satMod val="175000"/>
                      <a:alpha val="40000"/>
                    </a:schemeClr>
                  </a:glow>
                  <a:outerShdw blurRad="38100" dist="19050" dir="2700000" algn="tl" rotWithShape="0">
                    <a:schemeClr val="dk1">
                      <a:alpha val="40000"/>
                    </a:schemeClr>
                  </a:outerShdw>
                </a:effectLst>
              </a:rPr>
              <a:t>』</a:t>
            </a:r>
            <a:r>
              <a:rPr kumimoji="1" lang="ja-JP" altLang="en-US" sz="2400" cap="none" dirty="0" smtClean="0">
                <a:ln w="0"/>
                <a:solidFill>
                  <a:schemeClr val="tx1"/>
                </a:solidFill>
                <a:effectLst>
                  <a:glow rad="63500">
                    <a:schemeClr val="accent1">
                      <a:satMod val="175000"/>
                      <a:alpha val="40000"/>
                    </a:schemeClr>
                  </a:glow>
                  <a:outerShdw blurRad="38100" dist="19050" dir="2700000" algn="tl" rotWithShape="0">
                    <a:schemeClr val="dk1">
                      <a:alpha val="40000"/>
                    </a:schemeClr>
                  </a:outerShdw>
                </a:effectLst>
              </a:rPr>
              <a:t>アリストテレス</a:t>
            </a:r>
            <a:endParaRPr kumimoji="1" lang="ja-JP" altLang="en-US" sz="2400" cap="none" dirty="0">
              <a:ln w="0"/>
              <a:solidFill>
                <a:schemeClr val="tx1"/>
              </a:solidFill>
              <a:effectLst>
                <a:glow rad="63500">
                  <a:schemeClr val="accent1">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74518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20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up)">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メッシュ">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
  <TotalTime>13189</TotalTime>
  <Words>506</Words>
  <Application>Microsoft Macintosh PowerPoint</Application>
  <PresentationFormat>ワイド画面</PresentationFormat>
  <Paragraphs>46</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Century Gothic</vt:lpstr>
      <vt:lpstr>ＭＳ ゴシック</vt:lpstr>
      <vt:lpstr>Arial</vt:lpstr>
      <vt:lpstr>メッシュ</vt:lpstr>
      <vt:lpstr>『ニコマコス倫理学』     アリストテレス著</vt:lpstr>
      <vt:lpstr>PowerPoint プレゼンテーション</vt:lpstr>
      <vt:lpstr>  遠くギリシャに発見され確立の一歩を踏みだした人性が、今日、どれほどの変化を示しているであろうか。                                『堕落論』坂口安吾</vt:lpstr>
      <vt:lpstr>高潔な人ならば、  </vt:lpstr>
      <vt:lpstr>対人関係は、  </vt:lpstr>
      <vt:lpstr>PowerPoint プレゼンテーション</vt:lpstr>
      <vt:lpstr>「徳（アレテー）について」</vt:lpstr>
      <vt:lpstr>「徳（アレテー）について２」</vt:lpstr>
      <vt:lpstr>PowerPoint プレゼンテーション</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遠くギリシャに発見され確立の一歩を踏みだした人性が、今日、どれほどの変化を示しているであろうか。  『堕落論』坂口安吾</dc:title>
  <dc:creator>FAMILY Tanuma</dc:creator>
  <cp:lastModifiedBy>FAMILY Tanuma</cp:lastModifiedBy>
  <cp:revision>34</cp:revision>
  <dcterms:created xsi:type="dcterms:W3CDTF">2017-04-18T12:02:26Z</dcterms:created>
  <dcterms:modified xsi:type="dcterms:W3CDTF">2017-05-16T13:09:19Z</dcterms:modified>
</cp:coreProperties>
</file>