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2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9866313" cy="142954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35F22-7646-4A4B-B30F-8B9746D5446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58B354A-978D-4889-BFB6-007CDA30A0F6}">
      <dgm:prSet phldrT="[テキスト]"/>
      <dgm:spPr/>
      <dgm:t>
        <a:bodyPr/>
        <a:lstStyle/>
        <a:p>
          <a:r>
            <a:rPr kumimoji="1" lang="ja-JP" altLang="en-US" dirty="0" smtClean="0"/>
            <a:t>輸入関税を一方的にゼロに</a:t>
          </a:r>
          <a:endParaRPr kumimoji="1" lang="ja-JP" altLang="en-US" dirty="0"/>
        </a:p>
      </dgm:t>
    </dgm:pt>
    <dgm:pt modelId="{27733285-22D9-4D05-BA38-068D3BD8D8C3}" type="parTrans" cxnId="{0323D52B-75EC-43B7-9FE7-64A6F76A3CD6}">
      <dgm:prSet/>
      <dgm:spPr/>
      <dgm:t>
        <a:bodyPr/>
        <a:lstStyle/>
        <a:p>
          <a:endParaRPr kumimoji="1" lang="ja-JP" altLang="en-US"/>
        </a:p>
      </dgm:t>
    </dgm:pt>
    <dgm:pt modelId="{37C7DF7D-DE47-4DCF-9B9F-1494405A725F}" type="sibTrans" cxnId="{0323D52B-75EC-43B7-9FE7-64A6F76A3CD6}">
      <dgm:prSet/>
      <dgm:spPr/>
      <dgm:t>
        <a:bodyPr/>
        <a:lstStyle/>
        <a:p>
          <a:endParaRPr kumimoji="1" lang="ja-JP" altLang="en-US"/>
        </a:p>
      </dgm:t>
    </dgm:pt>
    <dgm:pt modelId="{ABCEC880-C1CF-4FBD-958A-A1B69EA64BBB}">
      <dgm:prSet phldrT="[テキスト]"/>
      <dgm:spPr/>
      <dgm:t>
        <a:bodyPr/>
        <a:lstStyle/>
        <a:p>
          <a:r>
            <a:rPr kumimoji="1" lang="ja-JP" altLang="en-US" dirty="0" smtClean="0"/>
            <a:t>外国からは輸入しやすい</a:t>
          </a:r>
          <a:endParaRPr kumimoji="1" lang="ja-JP" altLang="en-US" dirty="0"/>
        </a:p>
      </dgm:t>
    </dgm:pt>
    <dgm:pt modelId="{DE5CAAD1-8C78-4253-B51E-DAEF34160CD6}" type="parTrans" cxnId="{FDC20CC2-7344-4EB3-9AB5-86ECAB892D7C}">
      <dgm:prSet/>
      <dgm:spPr/>
      <dgm:t>
        <a:bodyPr/>
        <a:lstStyle/>
        <a:p>
          <a:endParaRPr kumimoji="1" lang="ja-JP" altLang="en-US"/>
        </a:p>
      </dgm:t>
    </dgm:pt>
    <dgm:pt modelId="{9D424D6F-F019-43AC-88FF-7936D7D994A5}" type="sibTrans" cxnId="{FDC20CC2-7344-4EB3-9AB5-86ECAB892D7C}">
      <dgm:prSet/>
      <dgm:spPr/>
      <dgm:t>
        <a:bodyPr/>
        <a:lstStyle/>
        <a:p>
          <a:endParaRPr kumimoji="1" lang="ja-JP" altLang="en-US"/>
        </a:p>
      </dgm:t>
    </dgm:pt>
    <dgm:pt modelId="{6C728B72-2C03-45DD-A648-C0FB24BB6022}">
      <dgm:prSet phldrT="[テキスト]"/>
      <dgm:spPr/>
      <dgm:t>
        <a:bodyPr/>
        <a:lstStyle/>
        <a:p>
          <a:r>
            <a:rPr kumimoji="1" lang="ja-JP" altLang="en-US" dirty="0" smtClean="0"/>
            <a:t>外国へは輸出をしにくい</a:t>
          </a:r>
          <a:endParaRPr kumimoji="1" lang="ja-JP" altLang="en-US" dirty="0"/>
        </a:p>
      </dgm:t>
    </dgm:pt>
    <dgm:pt modelId="{48CD10A9-9CD0-4651-9F49-9B7359B09540}" type="parTrans" cxnId="{F84F6685-C654-46BC-AE19-4203AA800779}">
      <dgm:prSet/>
      <dgm:spPr/>
      <dgm:t>
        <a:bodyPr/>
        <a:lstStyle/>
        <a:p>
          <a:endParaRPr kumimoji="1" lang="ja-JP" altLang="en-US"/>
        </a:p>
      </dgm:t>
    </dgm:pt>
    <dgm:pt modelId="{BE990F8D-E88A-4AF4-9E7D-8F732D6C7B12}" type="sibTrans" cxnId="{F84F6685-C654-46BC-AE19-4203AA800779}">
      <dgm:prSet/>
      <dgm:spPr/>
      <dgm:t>
        <a:bodyPr/>
        <a:lstStyle/>
        <a:p>
          <a:endParaRPr kumimoji="1" lang="ja-JP" altLang="en-US"/>
        </a:p>
      </dgm:t>
    </dgm:pt>
    <dgm:pt modelId="{3783F61D-580E-46A1-A449-8C35BE741209}">
      <dgm:prSet phldrT="[テキスト]"/>
      <dgm:spPr/>
      <dgm:t>
        <a:bodyPr/>
        <a:lstStyle/>
        <a:p>
          <a:r>
            <a:rPr kumimoji="1" lang="ja-JP" altLang="en-US" dirty="0" smtClean="0"/>
            <a:t>外国製品が大量に国内へ・・・</a:t>
          </a:r>
          <a:endParaRPr kumimoji="1" lang="ja-JP" altLang="en-US" dirty="0"/>
        </a:p>
      </dgm:t>
    </dgm:pt>
    <dgm:pt modelId="{D1F8024E-76CC-49C2-BE24-FFEE49730B1A}" type="parTrans" cxnId="{D9914E8E-4881-44E1-8F58-9FC3421CABE5}">
      <dgm:prSet/>
      <dgm:spPr/>
      <dgm:t>
        <a:bodyPr/>
        <a:lstStyle/>
        <a:p>
          <a:endParaRPr kumimoji="1" lang="ja-JP" altLang="en-US"/>
        </a:p>
      </dgm:t>
    </dgm:pt>
    <dgm:pt modelId="{804D9DE2-20C1-4C08-8AF0-D2E2E62A7D9D}" type="sibTrans" cxnId="{D9914E8E-4881-44E1-8F58-9FC3421CABE5}">
      <dgm:prSet/>
      <dgm:spPr/>
      <dgm:t>
        <a:bodyPr/>
        <a:lstStyle/>
        <a:p>
          <a:endParaRPr kumimoji="1" lang="ja-JP" altLang="en-US"/>
        </a:p>
      </dgm:t>
    </dgm:pt>
    <dgm:pt modelId="{CA925808-6182-40DB-AB11-2549C2F529CF}" type="pres">
      <dgm:prSet presAssocID="{E9735F22-7646-4A4B-B30F-8B9746D54465}" presName="CompostProcess" presStyleCnt="0">
        <dgm:presLayoutVars>
          <dgm:dir/>
          <dgm:resizeHandles val="exact"/>
        </dgm:presLayoutVars>
      </dgm:prSet>
      <dgm:spPr/>
    </dgm:pt>
    <dgm:pt modelId="{1DAA6883-CE38-4F46-BF91-F6E5EE6B93B4}" type="pres">
      <dgm:prSet presAssocID="{E9735F22-7646-4A4B-B30F-8B9746D54465}" presName="arrow" presStyleLbl="bgShp" presStyleIdx="0" presStyleCnt="1" custScaleX="117647"/>
      <dgm:spPr/>
    </dgm:pt>
    <dgm:pt modelId="{CFA5E43E-038F-49BB-802C-41600BBCB237}" type="pres">
      <dgm:prSet presAssocID="{E9735F22-7646-4A4B-B30F-8B9746D54465}" presName="linearProcess" presStyleCnt="0"/>
      <dgm:spPr/>
    </dgm:pt>
    <dgm:pt modelId="{9398A66B-2F96-4976-876E-AE8A5158B9AB}" type="pres">
      <dgm:prSet presAssocID="{958B354A-978D-4889-BFB6-007CDA30A0F6}" presName="textNode" presStyleLbl="node1" presStyleIdx="0" presStyleCnt="4" custLinFactX="8756" custLinFactNeighborX="100000" custLinFactNeighborY="34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B39CE5-0238-440F-85CF-98AC660811C0}" type="pres">
      <dgm:prSet presAssocID="{37C7DF7D-DE47-4DCF-9B9F-1494405A725F}" presName="sibTrans" presStyleCnt="0"/>
      <dgm:spPr/>
    </dgm:pt>
    <dgm:pt modelId="{E59BA26F-8466-4CAA-B810-7509C9CD25A5}" type="pres">
      <dgm:prSet presAssocID="{ABCEC880-C1CF-4FBD-958A-A1B69EA64BBB}" presName="textNode" presStyleLbl="node1" presStyleIdx="1" presStyleCnt="4" custLinFactX="36409" custLinFactNeighborX="100000" custLinFactNeighborY="-5102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4CC7B89-088A-4EC1-84B4-9DDB8566187D}" type="pres">
      <dgm:prSet presAssocID="{9D424D6F-F019-43AC-88FF-7936D7D994A5}" presName="sibTrans" presStyleCnt="0"/>
      <dgm:spPr/>
    </dgm:pt>
    <dgm:pt modelId="{CA3C1756-E8F2-42CF-B979-E1D804B6107E}" type="pres">
      <dgm:prSet presAssocID="{6C728B72-2C03-45DD-A648-C0FB24BB6022}" presName="textNode" presStyleLbl="node1" presStyleIdx="2" presStyleCnt="4" custLinFactX="-58591" custLinFactNeighborX="-100000" custLinFactNeighborY="654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7103580-8BA8-42F3-A3E2-3C2A65A78C55}" type="pres">
      <dgm:prSet presAssocID="{BE990F8D-E88A-4AF4-9E7D-8F732D6C7B12}" presName="sibTrans" presStyleCnt="0"/>
      <dgm:spPr/>
    </dgm:pt>
    <dgm:pt modelId="{8440698C-4610-4748-A357-9EA006C2425D}" type="pres">
      <dgm:prSet presAssocID="{3783F61D-580E-46A1-A449-8C35BE741209}" presName="textNode" presStyleLbl="node1" presStyleIdx="3" presStyleCnt="4" custLinFactX="-23955" custLinFactNeighborX="-100000" custLinFactNeighborY="34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8E9266C-6D1D-4AAE-A6F5-99FA0D9CAD5C}" type="presOf" srcId="{958B354A-978D-4889-BFB6-007CDA30A0F6}" destId="{9398A66B-2F96-4976-876E-AE8A5158B9AB}" srcOrd="0" destOrd="0" presId="urn:microsoft.com/office/officeart/2005/8/layout/hProcess9"/>
    <dgm:cxn modelId="{962AEA02-D93D-4629-88E7-319525BC178E}" type="presOf" srcId="{6C728B72-2C03-45DD-A648-C0FB24BB6022}" destId="{CA3C1756-E8F2-42CF-B979-E1D804B6107E}" srcOrd="0" destOrd="0" presId="urn:microsoft.com/office/officeart/2005/8/layout/hProcess9"/>
    <dgm:cxn modelId="{3C196C08-95AC-477F-A899-CC23A27F704A}" type="presOf" srcId="{ABCEC880-C1CF-4FBD-958A-A1B69EA64BBB}" destId="{E59BA26F-8466-4CAA-B810-7509C9CD25A5}" srcOrd="0" destOrd="0" presId="urn:microsoft.com/office/officeart/2005/8/layout/hProcess9"/>
    <dgm:cxn modelId="{EB752BB6-ED5F-45FF-9E7D-0630DE4C28D4}" type="presOf" srcId="{E9735F22-7646-4A4B-B30F-8B9746D54465}" destId="{CA925808-6182-40DB-AB11-2549C2F529CF}" srcOrd="0" destOrd="0" presId="urn:microsoft.com/office/officeart/2005/8/layout/hProcess9"/>
    <dgm:cxn modelId="{F84F6685-C654-46BC-AE19-4203AA800779}" srcId="{E9735F22-7646-4A4B-B30F-8B9746D54465}" destId="{6C728B72-2C03-45DD-A648-C0FB24BB6022}" srcOrd="2" destOrd="0" parTransId="{48CD10A9-9CD0-4651-9F49-9B7359B09540}" sibTransId="{BE990F8D-E88A-4AF4-9E7D-8F732D6C7B12}"/>
    <dgm:cxn modelId="{7BAAB733-C4CE-44D5-A4F7-579BF82B8075}" type="presOf" srcId="{3783F61D-580E-46A1-A449-8C35BE741209}" destId="{8440698C-4610-4748-A357-9EA006C2425D}" srcOrd="0" destOrd="0" presId="urn:microsoft.com/office/officeart/2005/8/layout/hProcess9"/>
    <dgm:cxn modelId="{0323D52B-75EC-43B7-9FE7-64A6F76A3CD6}" srcId="{E9735F22-7646-4A4B-B30F-8B9746D54465}" destId="{958B354A-978D-4889-BFB6-007CDA30A0F6}" srcOrd="0" destOrd="0" parTransId="{27733285-22D9-4D05-BA38-068D3BD8D8C3}" sibTransId="{37C7DF7D-DE47-4DCF-9B9F-1494405A725F}"/>
    <dgm:cxn modelId="{D9914E8E-4881-44E1-8F58-9FC3421CABE5}" srcId="{E9735F22-7646-4A4B-B30F-8B9746D54465}" destId="{3783F61D-580E-46A1-A449-8C35BE741209}" srcOrd="3" destOrd="0" parTransId="{D1F8024E-76CC-49C2-BE24-FFEE49730B1A}" sibTransId="{804D9DE2-20C1-4C08-8AF0-D2E2E62A7D9D}"/>
    <dgm:cxn modelId="{FDC20CC2-7344-4EB3-9AB5-86ECAB892D7C}" srcId="{E9735F22-7646-4A4B-B30F-8B9746D54465}" destId="{ABCEC880-C1CF-4FBD-958A-A1B69EA64BBB}" srcOrd="1" destOrd="0" parTransId="{DE5CAAD1-8C78-4253-B51E-DAEF34160CD6}" sibTransId="{9D424D6F-F019-43AC-88FF-7936D7D994A5}"/>
    <dgm:cxn modelId="{469DC423-4DF1-40A8-99C4-D1EABFAC8F52}" type="presParOf" srcId="{CA925808-6182-40DB-AB11-2549C2F529CF}" destId="{1DAA6883-CE38-4F46-BF91-F6E5EE6B93B4}" srcOrd="0" destOrd="0" presId="urn:microsoft.com/office/officeart/2005/8/layout/hProcess9"/>
    <dgm:cxn modelId="{05129FFA-B74C-4211-8DB8-9D6132A2D1F2}" type="presParOf" srcId="{CA925808-6182-40DB-AB11-2549C2F529CF}" destId="{CFA5E43E-038F-49BB-802C-41600BBCB237}" srcOrd="1" destOrd="0" presId="urn:microsoft.com/office/officeart/2005/8/layout/hProcess9"/>
    <dgm:cxn modelId="{77CD06A9-61CA-4B77-B431-7A032A976C0B}" type="presParOf" srcId="{CFA5E43E-038F-49BB-802C-41600BBCB237}" destId="{9398A66B-2F96-4976-876E-AE8A5158B9AB}" srcOrd="0" destOrd="0" presId="urn:microsoft.com/office/officeart/2005/8/layout/hProcess9"/>
    <dgm:cxn modelId="{BDB95050-8A99-4ECC-A250-E11DD64095EA}" type="presParOf" srcId="{CFA5E43E-038F-49BB-802C-41600BBCB237}" destId="{A5B39CE5-0238-440F-85CF-98AC660811C0}" srcOrd="1" destOrd="0" presId="urn:microsoft.com/office/officeart/2005/8/layout/hProcess9"/>
    <dgm:cxn modelId="{0BDD6532-7282-436F-B931-A3027B39FD3B}" type="presParOf" srcId="{CFA5E43E-038F-49BB-802C-41600BBCB237}" destId="{E59BA26F-8466-4CAA-B810-7509C9CD25A5}" srcOrd="2" destOrd="0" presId="urn:microsoft.com/office/officeart/2005/8/layout/hProcess9"/>
    <dgm:cxn modelId="{EE4DA235-1463-409D-B1A8-A522BD58FDA4}" type="presParOf" srcId="{CFA5E43E-038F-49BB-802C-41600BBCB237}" destId="{C4CC7B89-088A-4EC1-84B4-9DDB8566187D}" srcOrd="3" destOrd="0" presId="urn:microsoft.com/office/officeart/2005/8/layout/hProcess9"/>
    <dgm:cxn modelId="{7B0D2952-E6D0-4EB5-A7FC-0FDBAC40F565}" type="presParOf" srcId="{CFA5E43E-038F-49BB-802C-41600BBCB237}" destId="{CA3C1756-E8F2-42CF-B979-E1D804B6107E}" srcOrd="4" destOrd="0" presId="urn:microsoft.com/office/officeart/2005/8/layout/hProcess9"/>
    <dgm:cxn modelId="{1C3DCEDB-DB2F-4FD9-9947-D057E77D0A0F}" type="presParOf" srcId="{CFA5E43E-038F-49BB-802C-41600BBCB237}" destId="{37103580-8BA8-42F3-A3E2-3C2A65A78C55}" srcOrd="5" destOrd="0" presId="urn:microsoft.com/office/officeart/2005/8/layout/hProcess9"/>
    <dgm:cxn modelId="{1E430D9E-12A3-4808-8151-6C6FBA836EDF}" type="presParOf" srcId="{CFA5E43E-038F-49BB-802C-41600BBCB237}" destId="{8440698C-4610-4748-A357-9EA006C2425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734B8-1EAA-4327-B996-16457DF6C1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E6EC12B-5879-4ABE-BAE8-4FFD7DC66E36}">
      <dgm:prSet phldrT="[テキスト]"/>
      <dgm:spPr/>
      <dgm:t>
        <a:bodyPr/>
        <a:lstStyle/>
        <a:p>
          <a:r>
            <a:rPr kumimoji="1" lang="ja-JP" altLang="en-US" dirty="0" smtClean="0"/>
            <a:t>工業製品や農産物を安く買えるように</a:t>
          </a:r>
          <a:endParaRPr kumimoji="1" lang="ja-JP" altLang="en-US" dirty="0"/>
        </a:p>
      </dgm:t>
    </dgm:pt>
    <dgm:pt modelId="{4C8C7E66-F4F3-4215-BBAB-B509B168DD95}" type="parTrans" cxnId="{4FC0A59B-35CB-497A-8C76-352DD45FC1C3}">
      <dgm:prSet/>
      <dgm:spPr/>
      <dgm:t>
        <a:bodyPr/>
        <a:lstStyle/>
        <a:p>
          <a:endParaRPr kumimoji="1" lang="ja-JP" altLang="en-US"/>
        </a:p>
      </dgm:t>
    </dgm:pt>
    <dgm:pt modelId="{0DDD50AA-635F-46BC-8E17-34E323787862}" type="sibTrans" cxnId="{4FC0A59B-35CB-497A-8C76-352DD45FC1C3}">
      <dgm:prSet/>
      <dgm:spPr/>
      <dgm:t>
        <a:bodyPr/>
        <a:lstStyle/>
        <a:p>
          <a:endParaRPr kumimoji="1" lang="ja-JP" altLang="en-US"/>
        </a:p>
      </dgm:t>
    </dgm:pt>
    <dgm:pt modelId="{41073BB0-0074-4757-B302-5CBED186301B}">
      <dgm:prSet phldrT="[テキスト]"/>
      <dgm:spPr/>
      <dgm:t>
        <a:bodyPr/>
        <a:lstStyle/>
        <a:p>
          <a:r>
            <a:rPr kumimoji="1" lang="ja-JP" altLang="en-US" dirty="0" smtClean="0"/>
            <a:t>余ったお金を余暇に回す</a:t>
          </a:r>
          <a:endParaRPr kumimoji="1" lang="ja-JP" altLang="en-US" dirty="0"/>
        </a:p>
      </dgm:t>
    </dgm:pt>
    <dgm:pt modelId="{69167A85-2668-4578-B98B-B4CBC67AAEBC}" type="parTrans" cxnId="{16B4CD66-CF70-4CDF-99D2-A7C99B91C61D}">
      <dgm:prSet/>
      <dgm:spPr/>
      <dgm:t>
        <a:bodyPr/>
        <a:lstStyle/>
        <a:p>
          <a:endParaRPr kumimoji="1" lang="ja-JP" altLang="en-US"/>
        </a:p>
      </dgm:t>
    </dgm:pt>
    <dgm:pt modelId="{F8FCF19D-4E42-4300-89B8-D8F1B6A4A2A3}" type="sibTrans" cxnId="{16B4CD66-CF70-4CDF-99D2-A7C99B91C61D}">
      <dgm:prSet/>
      <dgm:spPr/>
      <dgm:t>
        <a:bodyPr/>
        <a:lstStyle/>
        <a:p>
          <a:endParaRPr kumimoji="1" lang="ja-JP" altLang="en-US"/>
        </a:p>
      </dgm:t>
    </dgm:pt>
    <dgm:pt modelId="{0E16B60E-45B7-46F2-AC4E-816CA6A06696}">
      <dgm:prSet phldrT="[テキスト]"/>
      <dgm:spPr/>
      <dgm:t>
        <a:bodyPr/>
        <a:lstStyle/>
        <a:p>
          <a:r>
            <a:rPr kumimoji="1" lang="ja-JP" altLang="en-US" dirty="0" smtClean="0"/>
            <a:t>サービス産業が発達</a:t>
          </a:r>
          <a:endParaRPr kumimoji="1" lang="ja-JP" altLang="en-US" dirty="0"/>
        </a:p>
      </dgm:t>
    </dgm:pt>
    <dgm:pt modelId="{44BE82BC-E12B-4B65-A83E-6A293323F38B}" type="parTrans" cxnId="{F0A41E83-22F3-4AB7-A231-4F1803B9EAF6}">
      <dgm:prSet/>
      <dgm:spPr/>
      <dgm:t>
        <a:bodyPr/>
        <a:lstStyle/>
        <a:p>
          <a:endParaRPr kumimoji="1" lang="ja-JP" altLang="en-US"/>
        </a:p>
      </dgm:t>
    </dgm:pt>
    <dgm:pt modelId="{C88415C4-14CD-4F61-BE7F-138FE739436A}" type="sibTrans" cxnId="{F0A41E83-22F3-4AB7-A231-4F1803B9EAF6}">
      <dgm:prSet/>
      <dgm:spPr/>
      <dgm:t>
        <a:bodyPr/>
        <a:lstStyle/>
        <a:p>
          <a:endParaRPr kumimoji="1" lang="ja-JP" altLang="en-US"/>
        </a:p>
      </dgm:t>
    </dgm:pt>
    <dgm:pt modelId="{2C2F0E0C-90F9-4937-B47E-61751473409D}">
      <dgm:prSet phldrT="[テキスト]"/>
      <dgm:spPr/>
      <dgm:t>
        <a:bodyPr/>
        <a:lstStyle/>
        <a:p>
          <a:r>
            <a:rPr kumimoji="1" lang="ja-JP" altLang="en-US" dirty="0" smtClean="0"/>
            <a:t>雇用</a:t>
          </a:r>
          <a:r>
            <a:rPr kumimoji="1" lang="ja-JP" altLang="en-US" smtClean="0"/>
            <a:t>が増える</a:t>
          </a:r>
          <a:r>
            <a:rPr kumimoji="1" lang="ja-JP" altLang="en-US" dirty="0" smtClean="0"/>
            <a:t>！</a:t>
          </a:r>
          <a:endParaRPr kumimoji="1" lang="ja-JP" altLang="en-US" dirty="0"/>
        </a:p>
      </dgm:t>
    </dgm:pt>
    <dgm:pt modelId="{4613240E-43DD-49FD-ABC9-0B29BD3231D5}" type="parTrans" cxnId="{A17C1285-C2B8-4934-B679-5BF807F85812}">
      <dgm:prSet/>
      <dgm:spPr/>
      <dgm:t>
        <a:bodyPr/>
        <a:lstStyle/>
        <a:p>
          <a:endParaRPr kumimoji="1" lang="ja-JP" altLang="en-US"/>
        </a:p>
      </dgm:t>
    </dgm:pt>
    <dgm:pt modelId="{80CBDCC3-0ACC-468F-A1DC-098E65C7D9F8}" type="sibTrans" cxnId="{A17C1285-C2B8-4934-B679-5BF807F85812}">
      <dgm:prSet/>
      <dgm:spPr/>
      <dgm:t>
        <a:bodyPr/>
        <a:lstStyle/>
        <a:p>
          <a:endParaRPr kumimoji="1" lang="ja-JP" altLang="en-US"/>
        </a:p>
      </dgm:t>
    </dgm:pt>
    <dgm:pt modelId="{EC844815-8909-423D-9556-2D8779E7B925}">
      <dgm:prSet phldrT="[テキスト]"/>
      <dgm:spPr/>
      <dgm:t>
        <a:bodyPr/>
        <a:lstStyle/>
        <a:p>
          <a:r>
            <a:rPr kumimoji="1" lang="ja-JP" altLang="en-US" dirty="0" smtClean="0"/>
            <a:t>余ったお金で輸出企業の製品を購入</a:t>
          </a:r>
          <a:endParaRPr kumimoji="1" lang="ja-JP" altLang="en-US" dirty="0"/>
        </a:p>
      </dgm:t>
    </dgm:pt>
    <dgm:pt modelId="{949A8FBD-13CB-4C81-8F6B-2B1EEBD612F7}" type="parTrans" cxnId="{D6BF99DE-E77C-4633-9CF6-0416E76F1E72}">
      <dgm:prSet/>
      <dgm:spPr/>
      <dgm:t>
        <a:bodyPr/>
        <a:lstStyle/>
        <a:p>
          <a:endParaRPr kumimoji="1" lang="ja-JP" altLang="en-US"/>
        </a:p>
      </dgm:t>
    </dgm:pt>
    <dgm:pt modelId="{B99176EB-7ECD-4338-9265-61BB195499B3}" type="sibTrans" cxnId="{D6BF99DE-E77C-4633-9CF6-0416E76F1E72}">
      <dgm:prSet/>
      <dgm:spPr/>
      <dgm:t>
        <a:bodyPr/>
        <a:lstStyle/>
        <a:p>
          <a:endParaRPr kumimoji="1" lang="ja-JP" altLang="en-US"/>
        </a:p>
      </dgm:t>
    </dgm:pt>
    <dgm:pt modelId="{F5D3FD44-6ABB-4C71-A47D-801CCA9F8956}">
      <dgm:prSet phldrT="[テキスト]"/>
      <dgm:spPr/>
      <dgm:t>
        <a:bodyPr/>
        <a:lstStyle/>
        <a:p>
          <a:r>
            <a:rPr kumimoji="1" lang="ja-JP" altLang="en-US" dirty="0" smtClean="0"/>
            <a:t>製造業が発達</a:t>
          </a:r>
          <a:endParaRPr kumimoji="1" lang="ja-JP" altLang="en-US" dirty="0"/>
        </a:p>
      </dgm:t>
    </dgm:pt>
    <dgm:pt modelId="{8A0255E7-0E71-4637-B3DD-C8CDD206593B}" type="parTrans" cxnId="{439DDCB4-9726-471A-B5FA-415B8C76ACB7}">
      <dgm:prSet/>
      <dgm:spPr/>
      <dgm:t>
        <a:bodyPr/>
        <a:lstStyle/>
        <a:p>
          <a:endParaRPr kumimoji="1" lang="ja-JP" altLang="en-US"/>
        </a:p>
      </dgm:t>
    </dgm:pt>
    <dgm:pt modelId="{EC6562E4-AA98-4EC3-88AC-62A7FCBDC7BF}" type="sibTrans" cxnId="{439DDCB4-9726-471A-B5FA-415B8C76ACB7}">
      <dgm:prSet/>
      <dgm:spPr/>
      <dgm:t>
        <a:bodyPr/>
        <a:lstStyle/>
        <a:p>
          <a:endParaRPr kumimoji="1" lang="ja-JP" altLang="en-US"/>
        </a:p>
      </dgm:t>
    </dgm:pt>
    <dgm:pt modelId="{47DBA198-2D91-4976-AB24-046189F0669C}">
      <dgm:prSet phldrT="[テキスト]"/>
      <dgm:spPr/>
      <dgm:t>
        <a:bodyPr/>
        <a:lstStyle/>
        <a:p>
          <a:r>
            <a:rPr kumimoji="1" lang="ja-JP" altLang="en-US" dirty="0" smtClean="0"/>
            <a:t>生活が豊かになる！</a:t>
          </a:r>
          <a:endParaRPr kumimoji="1" lang="ja-JP" altLang="en-US" dirty="0"/>
        </a:p>
      </dgm:t>
    </dgm:pt>
    <dgm:pt modelId="{7330A3C2-F149-4EEF-BDC9-7912FFF1B5F1}" type="sibTrans" cxnId="{9A2D6B26-29FF-47F2-8BAA-159FDAC16640}">
      <dgm:prSet/>
      <dgm:spPr/>
      <dgm:t>
        <a:bodyPr/>
        <a:lstStyle/>
        <a:p>
          <a:endParaRPr kumimoji="1" lang="ja-JP" altLang="en-US"/>
        </a:p>
      </dgm:t>
    </dgm:pt>
    <dgm:pt modelId="{F066AA64-2B58-42D5-82A2-AFFA53A8C2D6}" type="parTrans" cxnId="{9A2D6B26-29FF-47F2-8BAA-159FDAC16640}">
      <dgm:prSet/>
      <dgm:spPr/>
      <dgm:t>
        <a:bodyPr/>
        <a:lstStyle/>
        <a:p>
          <a:endParaRPr kumimoji="1" lang="ja-JP" altLang="en-US"/>
        </a:p>
      </dgm:t>
    </dgm:pt>
    <dgm:pt modelId="{08D2D766-983D-4E29-8FCC-1FE20539033F}" type="pres">
      <dgm:prSet presAssocID="{120734B8-1EAA-4327-B996-16457DF6C1CB}" presName="CompostProcess" presStyleCnt="0">
        <dgm:presLayoutVars>
          <dgm:dir/>
          <dgm:resizeHandles val="exact"/>
        </dgm:presLayoutVars>
      </dgm:prSet>
      <dgm:spPr/>
    </dgm:pt>
    <dgm:pt modelId="{467A02BD-04C8-4EBC-9881-D4746E4A8212}" type="pres">
      <dgm:prSet presAssocID="{120734B8-1EAA-4327-B996-16457DF6C1CB}" presName="arrow" presStyleLbl="bgShp" presStyleIdx="0" presStyleCnt="1" custScaleX="111852" custLinFactNeighborX="-145" custLinFactNeighborY="-2564"/>
      <dgm:spPr/>
    </dgm:pt>
    <dgm:pt modelId="{ACD673DE-0E74-47F3-97A8-0FDF86D811C6}" type="pres">
      <dgm:prSet presAssocID="{120734B8-1EAA-4327-B996-16457DF6C1CB}" presName="linearProcess" presStyleCnt="0"/>
      <dgm:spPr/>
    </dgm:pt>
    <dgm:pt modelId="{21B0A304-2C41-4228-8C5F-1AE2102C9E64}" type="pres">
      <dgm:prSet presAssocID="{DE6EC12B-5879-4ABE-BAE8-4FFD7DC66E36}" presName="textNode" presStyleLbl="node1" presStyleIdx="0" presStyleCnt="7" custLinFactX="7526" custLinFactNeighborX="100000" custLinFactNeighborY="-9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342501A-DFAB-42A0-B196-12F01984ED7F}" type="pres">
      <dgm:prSet presAssocID="{0DDD50AA-635F-46BC-8E17-34E323787862}" presName="sibTrans" presStyleCnt="0"/>
      <dgm:spPr/>
    </dgm:pt>
    <dgm:pt modelId="{60271F8B-5C1C-46AD-8958-7D0F1E7C3BBD}" type="pres">
      <dgm:prSet presAssocID="{41073BB0-0074-4757-B302-5CBED186301B}" presName="textNode" presStyleLbl="node1" presStyleIdx="1" presStyleCnt="7" custLinFactX="40998" custLinFactNeighborX="100000" custLinFactNeighborY="-5496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F6D5F8-AF74-49CE-B493-D9A1970E1D54}" type="pres">
      <dgm:prSet presAssocID="{F8FCF19D-4E42-4300-89B8-D8F1B6A4A2A3}" presName="sibTrans" presStyleCnt="0"/>
      <dgm:spPr/>
    </dgm:pt>
    <dgm:pt modelId="{6B9DB872-A663-4430-92C8-1CD716EB6B7C}" type="pres">
      <dgm:prSet presAssocID="{0E16B60E-45B7-46F2-AC4E-816CA6A06696}" presName="textNode" presStyleLbl="node1" presStyleIdx="2" presStyleCnt="7" custLinFactX="99647" custLinFactNeighborX="100000" custLinFactNeighborY="-5496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32073F-406D-4CF7-B36A-8F1FFD62CE68}" type="pres">
      <dgm:prSet presAssocID="{C88415C4-14CD-4F61-BE7F-138FE739436A}" presName="sibTrans" presStyleCnt="0"/>
      <dgm:spPr/>
    </dgm:pt>
    <dgm:pt modelId="{B48F84AF-BCAF-4199-8CF8-92BE59A07F31}" type="pres">
      <dgm:prSet presAssocID="{EC844815-8909-423D-9556-2D8779E7B925}" presName="textNode" presStyleLbl="node1" presStyleIdx="3" presStyleCnt="7" custLinFactX="-147708" custLinFactNeighborX="-200000" custLinFactNeighborY="595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FF55C45-7A16-46A3-B5DE-3D8EEA5B9483}" type="pres">
      <dgm:prSet presAssocID="{B99176EB-7ECD-4338-9265-61BB195499B3}" presName="sibTrans" presStyleCnt="0"/>
      <dgm:spPr/>
    </dgm:pt>
    <dgm:pt modelId="{4411AFCD-A1C1-4452-AABF-F8B0F29E5AB4}" type="pres">
      <dgm:prSet presAssocID="{F5D3FD44-6ABB-4C71-A47D-801CCA9F8956}" presName="textNode" presStyleLbl="node1" presStyleIdx="4" presStyleCnt="7" custLinFactX="-100000" custLinFactNeighborX="-107068" custLinFactNeighborY="595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B94AF8-AE2D-411C-8577-64D578FC50AF}" type="pres">
      <dgm:prSet presAssocID="{EC6562E4-AA98-4EC3-88AC-62A7FCBDC7BF}" presName="sibTrans" presStyleCnt="0"/>
      <dgm:spPr/>
    </dgm:pt>
    <dgm:pt modelId="{5F974833-1B25-4F95-BC2F-4B7C6421CE32}" type="pres">
      <dgm:prSet presAssocID="{2C2F0E0C-90F9-4937-B47E-61751473409D}" presName="textNode" presStyleLbl="node1" presStyleIdx="5" presStyleCnt="7" custLinFactX="-47999" custLinFactNeighborX="-100000" custLinFactNeighborY="595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312DCB-4195-40FD-B686-A7E8524526E6}" type="pres">
      <dgm:prSet presAssocID="{80CBDCC3-0ACC-468F-A1DC-098E65C7D9F8}" presName="sibTrans" presStyleCnt="0"/>
      <dgm:spPr/>
    </dgm:pt>
    <dgm:pt modelId="{086929FA-0941-4130-82A3-69BA52E5E395}" type="pres">
      <dgm:prSet presAssocID="{47DBA198-2D91-4976-AB24-046189F0669C}" presName="textNode" presStyleLbl="node1" presStyleIdx="6" presStyleCnt="7" custLinFactX="-147999" custLinFactNeighborX="-200000" custLinFactNeighborY="-5496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6BF99DE-E77C-4633-9CF6-0416E76F1E72}" srcId="{120734B8-1EAA-4327-B996-16457DF6C1CB}" destId="{EC844815-8909-423D-9556-2D8779E7B925}" srcOrd="3" destOrd="0" parTransId="{949A8FBD-13CB-4C81-8F6B-2B1EEBD612F7}" sibTransId="{B99176EB-7ECD-4338-9265-61BB195499B3}"/>
    <dgm:cxn modelId="{28783EB5-FDF7-427A-A127-7E42B4FDD145}" type="presOf" srcId="{41073BB0-0074-4757-B302-5CBED186301B}" destId="{60271F8B-5C1C-46AD-8958-7D0F1E7C3BBD}" srcOrd="0" destOrd="0" presId="urn:microsoft.com/office/officeart/2005/8/layout/hProcess9"/>
    <dgm:cxn modelId="{4FC0A59B-35CB-497A-8C76-352DD45FC1C3}" srcId="{120734B8-1EAA-4327-B996-16457DF6C1CB}" destId="{DE6EC12B-5879-4ABE-BAE8-4FFD7DC66E36}" srcOrd="0" destOrd="0" parTransId="{4C8C7E66-F4F3-4215-BBAB-B509B168DD95}" sibTransId="{0DDD50AA-635F-46BC-8E17-34E323787862}"/>
    <dgm:cxn modelId="{439DDCB4-9726-471A-B5FA-415B8C76ACB7}" srcId="{120734B8-1EAA-4327-B996-16457DF6C1CB}" destId="{F5D3FD44-6ABB-4C71-A47D-801CCA9F8956}" srcOrd="4" destOrd="0" parTransId="{8A0255E7-0E71-4637-B3DD-C8CDD206593B}" sibTransId="{EC6562E4-AA98-4EC3-88AC-62A7FCBDC7BF}"/>
    <dgm:cxn modelId="{F0A41E83-22F3-4AB7-A231-4F1803B9EAF6}" srcId="{120734B8-1EAA-4327-B996-16457DF6C1CB}" destId="{0E16B60E-45B7-46F2-AC4E-816CA6A06696}" srcOrd="2" destOrd="0" parTransId="{44BE82BC-E12B-4B65-A83E-6A293323F38B}" sibTransId="{C88415C4-14CD-4F61-BE7F-138FE739436A}"/>
    <dgm:cxn modelId="{6F70C6CB-F556-45D4-BDBE-51879E116805}" type="presOf" srcId="{DE6EC12B-5879-4ABE-BAE8-4FFD7DC66E36}" destId="{21B0A304-2C41-4228-8C5F-1AE2102C9E64}" srcOrd="0" destOrd="0" presId="urn:microsoft.com/office/officeart/2005/8/layout/hProcess9"/>
    <dgm:cxn modelId="{F004D496-AAE2-41A1-A6D2-CB67E2DF2897}" type="presOf" srcId="{2C2F0E0C-90F9-4937-B47E-61751473409D}" destId="{5F974833-1B25-4F95-BC2F-4B7C6421CE32}" srcOrd="0" destOrd="0" presId="urn:microsoft.com/office/officeart/2005/8/layout/hProcess9"/>
    <dgm:cxn modelId="{9A2D6B26-29FF-47F2-8BAA-159FDAC16640}" srcId="{120734B8-1EAA-4327-B996-16457DF6C1CB}" destId="{47DBA198-2D91-4976-AB24-046189F0669C}" srcOrd="6" destOrd="0" parTransId="{F066AA64-2B58-42D5-82A2-AFFA53A8C2D6}" sibTransId="{7330A3C2-F149-4EEF-BDC9-7912FFF1B5F1}"/>
    <dgm:cxn modelId="{16B4CD66-CF70-4CDF-99D2-A7C99B91C61D}" srcId="{120734B8-1EAA-4327-B996-16457DF6C1CB}" destId="{41073BB0-0074-4757-B302-5CBED186301B}" srcOrd="1" destOrd="0" parTransId="{69167A85-2668-4578-B98B-B4CBC67AAEBC}" sibTransId="{F8FCF19D-4E42-4300-89B8-D8F1B6A4A2A3}"/>
    <dgm:cxn modelId="{5447E331-D7C1-4689-BDEB-5FE4AF10D5C5}" type="presOf" srcId="{EC844815-8909-423D-9556-2D8779E7B925}" destId="{B48F84AF-BCAF-4199-8CF8-92BE59A07F31}" srcOrd="0" destOrd="0" presId="urn:microsoft.com/office/officeart/2005/8/layout/hProcess9"/>
    <dgm:cxn modelId="{212FD93E-80E0-4989-A4D4-ACECC2C1F337}" type="presOf" srcId="{0E16B60E-45B7-46F2-AC4E-816CA6A06696}" destId="{6B9DB872-A663-4430-92C8-1CD716EB6B7C}" srcOrd="0" destOrd="0" presId="urn:microsoft.com/office/officeart/2005/8/layout/hProcess9"/>
    <dgm:cxn modelId="{37C8E277-B132-4BCC-B0DF-41B14065632D}" type="presOf" srcId="{120734B8-1EAA-4327-B996-16457DF6C1CB}" destId="{08D2D766-983D-4E29-8FCC-1FE20539033F}" srcOrd="0" destOrd="0" presId="urn:microsoft.com/office/officeart/2005/8/layout/hProcess9"/>
    <dgm:cxn modelId="{87E923A0-EF54-4D0D-BD22-D3796F374C6B}" type="presOf" srcId="{F5D3FD44-6ABB-4C71-A47D-801CCA9F8956}" destId="{4411AFCD-A1C1-4452-AABF-F8B0F29E5AB4}" srcOrd="0" destOrd="0" presId="urn:microsoft.com/office/officeart/2005/8/layout/hProcess9"/>
    <dgm:cxn modelId="{28592EAD-FC94-4ED6-851B-294DF06912F4}" type="presOf" srcId="{47DBA198-2D91-4976-AB24-046189F0669C}" destId="{086929FA-0941-4130-82A3-69BA52E5E395}" srcOrd="0" destOrd="0" presId="urn:microsoft.com/office/officeart/2005/8/layout/hProcess9"/>
    <dgm:cxn modelId="{A17C1285-C2B8-4934-B679-5BF807F85812}" srcId="{120734B8-1EAA-4327-B996-16457DF6C1CB}" destId="{2C2F0E0C-90F9-4937-B47E-61751473409D}" srcOrd="5" destOrd="0" parTransId="{4613240E-43DD-49FD-ABC9-0B29BD3231D5}" sibTransId="{80CBDCC3-0ACC-468F-A1DC-098E65C7D9F8}"/>
    <dgm:cxn modelId="{7F56DDE3-3224-40AD-BE9E-5BC95AFD7BEE}" type="presParOf" srcId="{08D2D766-983D-4E29-8FCC-1FE20539033F}" destId="{467A02BD-04C8-4EBC-9881-D4746E4A8212}" srcOrd="0" destOrd="0" presId="urn:microsoft.com/office/officeart/2005/8/layout/hProcess9"/>
    <dgm:cxn modelId="{23D580F7-9A3A-4DCD-A257-55AF0226DBB3}" type="presParOf" srcId="{08D2D766-983D-4E29-8FCC-1FE20539033F}" destId="{ACD673DE-0E74-47F3-97A8-0FDF86D811C6}" srcOrd="1" destOrd="0" presId="urn:microsoft.com/office/officeart/2005/8/layout/hProcess9"/>
    <dgm:cxn modelId="{770B6D4F-F4DB-48A2-8B01-0878041A80F3}" type="presParOf" srcId="{ACD673DE-0E74-47F3-97A8-0FDF86D811C6}" destId="{21B0A304-2C41-4228-8C5F-1AE2102C9E64}" srcOrd="0" destOrd="0" presId="urn:microsoft.com/office/officeart/2005/8/layout/hProcess9"/>
    <dgm:cxn modelId="{EFBED0CA-8848-4CB3-A45E-3FAB3C1F9665}" type="presParOf" srcId="{ACD673DE-0E74-47F3-97A8-0FDF86D811C6}" destId="{5342501A-DFAB-42A0-B196-12F01984ED7F}" srcOrd="1" destOrd="0" presId="urn:microsoft.com/office/officeart/2005/8/layout/hProcess9"/>
    <dgm:cxn modelId="{E3A30A32-DC4B-4839-82A9-A36B98C5F47C}" type="presParOf" srcId="{ACD673DE-0E74-47F3-97A8-0FDF86D811C6}" destId="{60271F8B-5C1C-46AD-8958-7D0F1E7C3BBD}" srcOrd="2" destOrd="0" presId="urn:microsoft.com/office/officeart/2005/8/layout/hProcess9"/>
    <dgm:cxn modelId="{31CAA546-B0DB-4FD3-93A7-B2D2EF79348F}" type="presParOf" srcId="{ACD673DE-0E74-47F3-97A8-0FDF86D811C6}" destId="{B5F6D5F8-AF74-49CE-B493-D9A1970E1D54}" srcOrd="3" destOrd="0" presId="urn:microsoft.com/office/officeart/2005/8/layout/hProcess9"/>
    <dgm:cxn modelId="{3265709C-92CB-4447-B448-8AD9D259812D}" type="presParOf" srcId="{ACD673DE-0E74-47F3-97A8-0FDF86D811C6}" destId="{6B9DB872-A663-4430-92C8-1CD716EB6B7C}" srcOrd="4" destOrd="0" presId="urn:microsoft.com/office/officeart/2005/8/layout/hProcess9"/>
    <dgm:cxn modelId="{F9537DF0-1A68-487E-AD38-F491670BEA5E}" type="presParOf" srcId="{ACD673DE-0E74-47F3-97A8-0FDF86D811C6}" destId="{EF32073F-406D-4CF7-B36A-8F1FFD62CE68}" srcOrd="5" destOrd="0" presId="urn:microsoft.com/office/officeart/2005/8/layout/hProcess9"/>
    <dgm:cxn modelId="{08090029-A042-45EA-A924-83AF3A7BCB25}" type="presParOf" srcId="{ACD673DE-0E74-47F3-97A8-0FDF86D811C6}" destId="{B48F84AF-BCAF-4199-8CF8-92BE59A07F31}" srcOrd="6" destOrd="0" presId="urn:microsoft.com/office/officeart/2005/8/layout/hProcess9"/>
    <dgm:cxn modelId="{9F0B8F25-6E92-456D-A88C-BF9CC847B005}" type="presParOf" srcId="{ACD673DE-0E74-47F3-97A8-0FDF86D811C6}" destId="{5FF55C45-7A16-46A3-B5DE-3D8EEA5B9483}" srcOrd="7" destOrd="0" presId="urn:microsoft.com/office/officeart/2005/8/layout/hProcess9"/>
    <dgm:cxn modelId="{AD65CD55-934B-4BA9-900E-FAAEB5FCB5A6}" type="presParOf" srcId="{ACD673DE-0E74-47F3-97A8-0FDF86D811C6}" destId="{4411AFCD-A1C1-4452-AABF-F8B0F29E5AB4}" srcOrd="8" destOrd="0" presId="urn:microsoft.com/office/officeart/2005/8/layout/hProcess9"/>
    <dgm:cxn modelId="{D131329F-9740-4F2B-A5C4-6A82F8B69FB3}" type="presParOf" srcId="{ACD673DE-0E74-47F3-97A8-0FDF86D811C6}" destId="{7AB94AF8-AE2D-411C-8577-64D578FC50AF}" srcOrd="9" destOrd="0" presId="urn:microsoft.com/office/officeart/2005/8/layout/hProcess9"/>
    <dgm:cxn modelId="{A110AD88-579C-485B-AB82-268747382BFE}" type="presParOf" srcId="{ACD673DE-0E74-47F3-97A8-0FDF86D811C6}" destId="{5F974833-1B25-4F95-BC2F-4B7C6421CE32}" srcOrd="10" destOrd="0" presId="urn:microsoft.com/office/officeart/2005/8/layout/hProcess9"/>
    <dgm:cxn modelId="{4F0B93E4-FB67-416B-B409-7917601C74EF}" type="presParOf" srcId="{ACD673DE-0E74-47F3-97A8-0FDF86D811C6}" destId="{BF312DCB-4195-40FD-B686-A7E8524526E6}" srcOrd="11" destOrd="0" presId="urn:microsoft.com/office/officeart/2005/8/layout/hProcess9"/>
    <dgm:cxn modelId="{1DB4E862-49BF-4BE4-954F-C5D68A538927}" type="presParOf" srcId="{ACD673DE-0E74-47F3-97A8-0FDF86D811C6}" destId="{086929FA-0941-4130-82A3-69BA52E5E395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A6883-CE38-4F46-BF91-F6E5EE6B93B4}">
      <dsp:nvSpPr>
        <dsp:cNvPr id="0" name=""/>
        <dsp:cNvSpPr/>
      </dsp:nvSpPr>
      <dsp:spPr>
        <a:xfrm>
          <a:off x="2" y="0"/>
          <a:ext cx="8568947" cy="5256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8A66B-2F96-4976-876E-AE8A5158B9AB}">
      <dsp:nvSpPr>
        <dsp:cNvPr id="0" name=""/>
        <dsp:cNvSpPr/>
      </dsp:nvSpPr>
      <dsp:spPr>
        <a:xfrm>
          <a:off x="288039" y="1584166"/>
          <a:ext cx="2062740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輸入関税を一方的にゼロに</a:t>
          </a:r>
          <a:endParaRPr kumimoji="1" lang="ja-JP" altLang="en-US" sz="2800" kern="1200" dirty="0"/>
        </a:p>
      </dsp:txBody>
      <dsp:txXfrm>
        <a:off x="388734" y="1684861"/>
        <a:ext cx="1861350" cy="1901243"/>
      </dsp:txXfrm>
    </dsp:sp>
    <dsp:sp modelId="{E59BA26F-8466-4CAA-B810-7509C9CD25A5}">
      <dsp:nvSpPr>
        <dsp:cNvPr id="0" name=""/>
        <dsp:cNvSpPr/>
      </dsp:nvSpPr>
      <dsp:spPr>
        <a:xfrm>
          <a:off x="3024326" y="504064"/>
          <a:ext cx="2062740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外国からは輸入しやすい</a:t>
          </a:r>
          <a:endParaRPr kumimoji="1" lang="ja-JP" altLang="en-US" sz="2800" kern="1200" dirty="0"/>
        </a:p>
      </dsp:txBody>
      <dsp:txXfrm>
        <a:off x="3125021" y="604759"/>
        <a:ext cx="1861350" cy="1901243"/>
      </dsp:txXfrm>
    </dsp:sp>
    <dsp:sp modelId="{CA3C1756-E8F2-42CF-B979-E1D804B6107E}">
      <dsp:nvSpPr>
        <dsp:cNvPr id="0" name=""/>
        <dsp:cNvSpPr/>
      </dsp:nvSpPr>
      <dsp:spPr>
        <a:xfrm>
          <a:off x="3024326" y="2952328"/>
          <a:ext cx="2062740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外国へは輸出をしにくい</a:t>
          </a:r>
          <a:endParaRPr kumimoji="1" lang="ja-JP" altLang="en-US" sz="2800" kern="1200" dirty="0"/>
        </a:p>
      </dsp:txBody>
      <dsp:txXfrm>
        <a:off x="3125021" y="3053023"/>
        <a:ext cx="1861350" cy="1901243"/>
      </dsp:txXfrm>
    </dsp:sp>
    <dsp:sp modelId="{8440698C-4610-4748-A357-9EA006C2425D}">
      <dsp:nvSpPr>
        <dsp:cNvPr id="0" name=""/>
        <dsp:cNvSpPr/>
      </dsp:nvSpPr>
      <dsp:spPr>
        <a:xfrm>
          <a:off x="5904655" y="1584166"/>
          <a:ext cx="2062740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外国製品が大量に国内へ・・・</a:t>
          </a:r>
          <a:endParaRPr kumimoji="1" lang="ja-JP" altLang="en-US" sz="2800" kern="1200" dirty="0"/>
        </a:p>
      </dsp:txBody>
      <dsp:txXfrm>
        <a:off x="6005350" y="1684861"/>
        <a:ext cx="1861350" cy="1901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A02BD-04C8-4EBC-9881-D4746E4A8212}">
      <dsp:nvSpPr>
        <dsp:cNvPr id="0" name=""/>
        <dsp:cNvSpPr/>
      </dsp:nvSpPr>
      <dsp:spPr>
        <a:xfrm>
          <a:off x="195429" y="0"/>
          <a:ext cx="7941479" cy="56612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0A304-2C41-4228-8C5F-1AE2102C9E64}">
      <dsp:nvSpPr>
        <dsp:cNvPr id="0" name=""/>
        <dsp:cNvSpPr/>
      </dsp:nvSpPr>
      <dsp:spPr>
        <a:xfrm>
          <a:off x="144016" y="1677858"/>
          <a:ext cx="1144041" cy="226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工業製品や農産物を安く買えるように</a:t>
          </a:r>
          <a:endParaRPr kumimoji="1" lang="ja-JP" altLang="en-US" sz="2200" kern="1200" dirty="0"/>
        </a:p>
      </dsp:txBody>
      <dsp:txXfrm>
        <a:off x="199863" y="1733705"/>
        <a:ext cx="1032347" cy="2152805"/>
      </dsp:txXfrm>
    </dsp:sp>
    <dsp:sp modelId="{60271F8B-5C1C-46AD-8958-7D0F1E7C3BBD}">
      <dsp:nvSpPr>
        <dsp:cNvPr id="0" name=""/>
        <dsp:cNvSpPr/>
      </dsp:nvSpPr>
      <dsp:spPr>
        <a:xfrm>
          <a:off x="1728193" y="453715"/>
          <a:ext cx="1144041" cy="226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余ったお金を余暇に回す</a:t>
          </a:r>
          <a:endParaRPr kumimoji="1" lang="ja-JP" altLang="en-US" sz="2200" kern="1200" dirty="0"/>
        </a:p>
      </dsp:txBody>
      <dsp:txXfrm>
        <a:off x="1784040" y="509562"/>
        <a:ext cx="1032347" cy="2152805"/>
      </dsp:txXfrm>
    </dsp:sp>
    <dsp:sp modelId="{6B9DB872-A663-4430-92C8-1CD716EB6B7C}">
      <dsp:nvSpPr>
        <dsp:cNvPr id="0" name=""/>
        <dsp:cNvSpPr/>
      </dsp:nvSpPr>
      <dsp:spPr>
        <a:xfrm>
          <a:off x="3600404" y="453715"/>
          <a:ext cx="1144041" cy="226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サービス産業が発達</a:t>
          </a:r>
          <a:endParaRPr kumimoji="1" lang="ja-JP" altLang="en-US" sz="2200" kern="1200" dirty="0"/>
        </a:p>
      </dsp:txBody>
      <dsp:txXfrm>
        <a:off x="3656251" y="509562"/>
        <a:ext cx="1032347" cy="2152805"/>
      </dsp:txXfrm>
    </dsp:sp>
    <dsp:sp modelId="{B48F84AF-BCAF-4199-8CF8-92BE59A07F31}">
      <dsp:nvSpPr>
        <dsp:cNvPr id="0" name=""/>
        <dsp:cNvSpPr/>
      </dsp:nvSpPr>
      <dsp:spPr>
        <a:xfrm>
          <a:off x="1800198" y="3046000"/>
          <a:ext cx="1144041" cy="226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余ったお金で輸出企業の製品を購入</a:t>
          </a:r>
          <a:endParaRPr kumimoji="1" lang="ja-JP" altLang="en-US" sz="2200" kern="1200" dirty="0"/>
        </a:p>
      </dsp:txBody>
      <dsp:txXfrm>
        <a:off x="1856045" y="3101847"/>
        <a:ext cx="1032347" cy="2152805"/>
      </dsp:txXfrm>
    </dsp:sp>
    <dsp:sp modelId="{4411AFCD-A1C1-4452-AABF-F8B0F29E5AB4}">
      <dsp:nvSpPr>
        <dsp:cNvPr id="0" name=""/>
        <dsp:cNvSpPr/>
      </dsp:nvSpPr>
      <dsp:spPr>
        <a:xfrm>
          <a:off x="3600400" y="3046000"/>
          <a:ext cx="1144041" cy="226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製造業が発達</a:t>
          </a:r>
          <a:endParaRPr kumimoji="1" lang="ja-JP" altLang="en-US" sz="2200" kern="1200" dirty="0"/>
        </a:p>
      </dsp:txBody>
      <dsp:txXfrm>
        <a:off x="3656247" y="3101847"/>
        <a:ext cx="1032347" cy="2152805"/>
      </dsp:txXfrm>
    </dsp:sp>
    <dsp:sp modelId="{5F974833-1B25-4F95-BC2F-4B7C6421CE32}">
      <dsp:nvSpPr>
        <dsp:cNvPr id="0" name=""/>
        <dsp:cNvSpPr/>
      </dsp:nvSpPr>
      <dsp:spPr>
        <a:xfrm>
          <a:off x="5400599" y="3046000"/>
          <a:ext cx="1144041" cy="226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雇用</a:t>
          </a:r>
          <a:r>
            <a:rPr kumimoji="1" lang="ja-JP" altLang="en-US" sz="2200" kern="1200" smtClean="0"/>
            <a:t>が増える</a:t>
          </a:r>
          <a:r>
            <a:rPr kumimoji="1" lang="ja-JP" altLang="en-US" sz="2200" kern="1200" dirty="0" smtClean="0"/>
            <a:t>！</a:t>
          </a:r>
          <a:endParaRPr kumimoji="1" lang="ja-JP" altLang="en-US" sz="2200" kern="1200" dirty="0"/>
        </a:p>
      </dsp:txBody>
      <dsp:txXfrm>
        <a:off x="5456446" y="3101847"/>
        <a:ext cx="1032347" cy="2152805"/>
      </dsp:txXfrm>
    </dsp:sp>
    <dsp:sp modelId="{086929FA-0941-4130-82A3-69BA52E5E395}">
      <dsp:nvSpPr>
        <dsp:cNvPr id="0" name=""/>
        <dsp:cNvSpPr/>
      </dsp:nvSpPr>
      <dsp:spPr>
        <a:xfrm>
          <a:off x="5400599" y="453715"/>
          <a:ext cx="1144041" cy="226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生活が豊かになる！</a:t>
          </a:r>
          <a:endParaRPr kumimoji="1" lang="ja-JP" altLang="en-US" sz="2200" kern="1200" dirty="0"/>
        </a:p>
      </dsp:txBody>
      <dsp:txXfrm>
        <a:off x="5456446" y="509562"/>
        <a:ext cx="1032347" cy="2152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714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714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1D0C9-4FFB-4548-AD85-6EDBB047C602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13577888"/>
            <a:ext cx="4275138" cy="714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000" y="13577888"/>
            <a:ext cx="4276725" cy="714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59DB0-ACB7-4A50-83D3-0523D0B8D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070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714772"/>
          </a:xfrm>
          <a:prstGeom prst="rect">
            <a:avLst/>
          </a:prstGeom>
        </p:spPr>
        <p:txBody>
          <a:bodyPr vert="horz" lIns="138065" tIns="69033" rIns="138065" bIns="69033" rtlCol="0"/>
          <a:lstStyle>
            <a:lvl1pPr algn="l">
              <a:defRPr sz="1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714772"/>
          </a:xfrm>
          <a:prstGeom prst="rect">
            <a:avLst/>
          </a:prstGeom>
        </p:spPr>
        <p:txBody>
          <a:bodyPr vert="horz" lIns="138065" tIns="69033" rIns="138065" bIns="69033" rtlCol="0"/>
          <a:lstStyle>
            <a:lvl1pPr algn="r">
              <a:defRPr sz="1800"/>
            </a:lvl1pPr>
          </a:lstStyle>
          <a:p>
            <a:fld id="{B65D22A1-FA2F-4C23-95E5-76563DB8BF3E}" type="datetimeFigureOut">
              <a:rPr kumimoji="1" lang="ja-JP" altLang="en-US" smtClean="0"/>
              <a:pPr/>
              <a:t>2011/5/13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1071563"/>
            <a:ext cx="7145337" cy="5360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065" tIns="69033" rIns="138065" bIns="690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vert="horz" lIns="138065" tIns="69033" rIns="138065" bIns="6903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8185"/>
            <a:ext cx="4275402" cy="714772"/>
          </a:xfrm>
          <a:prstGeom prst="rect">
            <a:avLst/>
          </a:prstGeom>
        </p:spPr>
        <p:txBody>
          <a:bodyPr vert="horz" lIns="138065" tIns="69033" rIns="138065" bIns="69033" rtlCol="0" anchor="b"/>
          <a:lstStyle>
            <a:lvl1pPr algn="l">
              <a:defRPr sz="1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13578185"/>
            <a:ext cx="4275402" cy="714772"/>
          </a:xfrm>
          <a:prstGeom prst="rect">
            <a:avLst/>
          </a:prstGeom>
        </p:spPr>
        <p:txBody>
          <a:bodyPr vert="horz" lIns="138065" tIns="69033" rIns="138065" bIns="69033" rtlCol="0" anchor="b"/>
          <a:lstStyle>
            <a:lvl1pPr algn="r">
              <a:defRPr sz="1800"/>
            </a:lvl1pPr>
          </a:lstStyle>
          <a:p>
            <a:fld id="{F3DF0627-5DC8-4644-A07F-B8932ABFD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1562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8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12A-6741-45B4-AE04-0A54E4B706D1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CCA3-A628-489D-BC6C-5B0B19AE016E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7245-1ACA-457D-BBA1-5D0727B2622B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BE8A-85BC-497B-8420-BD933AFC424A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778A-89C5-4653-A3FB-C8373F852E34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390-865D-4F47-8EA2-4589EDCC8123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B115-02FC-4A96-A31B-95F60B275D0D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87F-570C-4BD9-B591-28130923880E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092F-6D0F-4D4E-8A4D-037FAE641803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D7D0-2B51-46FC-AD11-15C00C3F1A78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A2B5-CD77-4761-A32F-2A4C4BBA7C43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ー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5AD0A1-4CFB-4C42-A6A4-395715D345FD}" type="datetime1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73B46E-CAA0-49FD-90C1-7104A0EAD8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568952" cy="136815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ＴＰＰ参加の是非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～補助資料～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39952" y="4437112"/>
            <a:ext cx="4752528" cy="1752600"/>
          </a:xfrm>
        </p:spPr>
        <p:txBody>
          <a:bodyPr/>
          <a:lstStyle/>
          <a:p>
            <a:pPr algn="l"/>
            <a:r>
              <a:rPr kumimoji="1" lang="ja-JP" altLang="en-US" dirty="0" smtClean="0"/>
              <a:t>平成</a:t>
            </a:r>
            <a:r>
              <a:rPr kumimoji="1" lang="ja-JP" altLang="en-US" dirty="0" smtClean="0"/>
              <a:t>２３年</a:t>
            </a:r>
            <a:r>
              <a:rPr kumimoji="1" lang="ja-JP" altLang="en-US" dirty="0" smtClean="0"/>
              <a:t>５月１４日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第２回新歓</a:t>
            </a:r>
            <a:r>
              <a:rPr lang="ja-JP" altLang="en-US" dirty="0" smtClean="0"/>
              <a:t>ＳＰＤ研究会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発表者　石塚啓（法２）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9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日本の高関税品目の例</a:t>
            </a:r>
            <a:endParaRPr kumimoji="1" lang="ja-JP" altLang="en-US" dirty="0"/>
          </a:p>
        </p:txBody>
      </p:sp>
      <p:pic>
        <p:nvPicPr>
          <p:cNvPr id="4" name="図 3" descr="n1012re2.pdf (application/pdf オブジェクト)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5141" r="12572" b="17551"/>
          <a:stretch/>
        </p:blipFill>
        <p:spPr>
          <a:xfrm>
            <a:off x="1090991" y="980728"/>
            <a:ext cx="6768752" cy="5756332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2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　平均関税率</a:t>
            </a:r>
            <a:endParaRPr kumimoji="1" lang="ja-JP" altLang="en-US" dirty="0"/>
          </a:p>
        </p:txBody>
      </p:sp>
      <p:pic>
        <p:nvPicPr>
          <p:cNvPr id="5" name="図 4" descr="n1012re2.pdf (application/pdf オブジェクト)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46749" r="12857" b="29674"/>
          <a:stretch/>
        </p:blipFill>
        <p:spPr>
          <a:xfrm>
            <a:off x="421782" y="2010057"/>
            <a:ext cx="8151095" cy="351467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16632"/>
            <a:ext cx="8784976" cy="1289874"/>
          </a:xfrm>
        </p:spPr>
        <p:txBody>
          <a:bodyPr>
            <a:noAutofit/>
          </a:bodyPr>
          <a:lstStyle/>
          <a:p>
            <a:r>
              <a:rPr kumimoji="1" lang="ja-JP" altLang="en-US" dirty="0" smtClean="0"/>
              <a:t>輸入関税を一方的にゼロにすると？</a:t>
            </a:r>
            <a:endParaRPr kumimoji="1" lang="ja-JP" altLang="en-US" dirty="0"/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978099840"/>
              </p:ext>
            </p:extLst>
          </p:nvPr>
        </p:nvGraphicFramePr>
        <p:xfrm>
          <a:off x="323528" y="1268760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1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AA6883-CE38-4F46-BF91-F6E5EE6B9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1DAA6883-CE38-4F46-BF91-F6E5EE6B9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1DAA6883-CE38-4F46-BF91-F6E5EE6B9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1DAA6883-CE38-4F46-BF91-F6E5EE6B9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98A66B-2F96-4976-876E-AE8A5158B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9398A66B-2F96-4976-876E-AE8A5158B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9398A66B-2F96-4976-876E-AE8A5158B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9398A66B-2F96-4976-876E-AE8A5158B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9BA26F-8466-4CAA-B810-7509C9CD2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E59BA26F-8466-4CAA-B810-7509C9CD2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E59BA26F-8466-4CAA-B810-7509C9CD2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E59BA26F-8466-4CAA-B810-7509C9CD2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3C1756-E8F2-42CF-B979-E1D804B61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CA3C1756-E8F2-42CF-B979-E1D804B61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CA3C1756-E8F2-42CF-B979-E1D804B61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CA3C1756-E8F2-42CF-B979-E1D804B61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40698C-4610-4748-A357-9EA006C24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8440698C-4610-4748-A357-9EA006C24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8440698C-4610-4748-A357-9EA006C24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8440698C-4610-4748-A357-9EA006C24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785818"/>
          </a:xfrm>
        </p:spPr>
        <p:txBody>
          <a:bodyPr>
            <a:normAutofit/>
          </a:bodyPr>
          <a:lstStyle/>
          <a:p>
            <a:r>
              <a:rPr lang="ja-JP" altLang="en-US" dirty="0"/>
              <a:t>輸入関税を一方的にゼロにすると？</a:t>
            </a:r>
            <a:endParaRPr kumimoji="1" lang="ja-JP" altLang="en-US" dirty="0"/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657647905"/>
              </p:ext>
            </p:extLst>
          </p:nvPr>
        </p:nvGraphicFramePr>
        <p:xfrm>
          <a:off x="395536" y="1175084"/>
          <a:ext cx="835292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1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7A02BD-04C8-4EBC-9881-D4746E4A8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467A02BD-04C8-4EBC-9881-D4746E4A8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467A02BD-04C8-4EBC-9881-D4746E4A8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467A02BD-04C8-4EBC-9881-D4746E4A8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B0A304-2C41-4228-8C5F-1AE2102C9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21B0A304-2C41-4228-8C5F-1AE2102C9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21B0A304-2C41-4228-8C5F-1AE2102C9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21B0A304-2C41-4228-8C5F-1AE2102C9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271F8B-5C1C-46AD-8958-7D0F1E7C3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60271F8B-5C1C-46AD-8958-7D0F1E7C3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0271F8B-5C1C-46AD-8958-7D0F1E7C3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0271F8B-5C1C-46AD-8958-7D0F1E7C3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9DB872-A663-4430-92C8-1CD716EB6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6B9DB872-A663-4430-92C8-1CD716EB6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B9DB872-A663-4430-92C8-1CD716EB6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B9DB872-A663-4430-92C8-1CD716EB6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8F84AF-BCAF-4199-8CF8-92BE59A07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B48F84AF-BCAF-4199-8CF8-92BE59A07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B48F84AF-BCAF-4199-8CF8-92BE59A07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B48F84AF-BCAF-4199-8CF8-92BE59A07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1AFCD-A1C1-4452-AABF-F8B0F29E5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4411AFCD-A1C1-4452-AABF-F8B0F29E5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4411AFCD-A1C1-4452-AABF-F8B0F29E5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4411AFCD-A1C1-4452-AABF-F8B0F29E5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74833-1B25-4F95-BC2F-4B7C6421C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5F974833-1B25-4F95-BC2F-4B7C6421C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5F974833-1B25-4F95-BC2F-4B7C6421C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5F974833-1B25-4F95-BC2F-4B7C6421C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6929FA-0941-4130-82A3-69BA52E5E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086929FA-0941-4130-82A3-69BA52E5E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086929FA-0941-4130-82A3-69BA52E5E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086929FA-0941-4130-82A3-69BA52E5E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ＦＴＡ・ＥＰＡについて</a:t>
            </a:r>
            <a:endParaRPr kumimoji="1" lang="ja-JP" altLang="en-US" dirty="0"/>
          </a:p>
        </p:txBody>
      </p:sp>
      <p:pic>
        <p:nvPicPr>
          <p:cNvPr id="3" name="図 2" descr="FTA・EPA基礎講座 - WTO、FTA/EPA - ジェトロ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5" t="38016" r="29232" b="26715"/>
          <a:stretch/>
        </p:blipFill>
        <p:spPr>
          <a:xfrm>
            <a:off x="179512" y="1772816"/>
            <a:ext cx="8739849" cy="427951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2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ＦＴＡ・ＥＰＡの締結国</a:t>
            </a:r>
            <a:endParaRPr kumimoji="1" lang="ja-JP" altLang="en-US" dirty="0"/>
          </a:p>
        </p:txBody>
      </p:sp>
      <p:pic>
        <p:nvPicPr>
          <p:cNvPr id="4" name="図 3" descr="全図解ニュース解説｜NIKKEI4946.com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37023" r="23135" b="20754"/>
          <a:stretch/>
        </p:blipFill>
        <p:spPr>
          <a:xfrm>
            <a:off x="107504" y="1124744"/>
            <a:ext cx="8757990" cy="482453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292080" y="6154852"/>
            <a:ext cx="3573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※2010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20</a:t>
            </a:r>
            <a:r>
              <a:rPr lang="ja-JP" altLang="en-US" dirty="0" smtClean="0"/>
              <a:t>日時点でのデータ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0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3" y="1084610"/>
            <a:ext cx="8280920" cy="391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004764" y="6021288"/>
            <a:ext cx="936104" cy="36004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017881" y="5373216"/>
            <a:ext cx="936104" cy="36004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5373216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発行時の参加国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3728" y="5961746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発行後の参加国</a:t>
            </a:r>
            <a:endParaRPr kumimoji="1" lang="ja-JP" altLang="en-US" sz="20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2987823" y="188639"/>
            <a:ext cx="3175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kern="0" dirty="0" smtClean="0">
                <a:gradFill flip="none" rotWithShape="1">
                  <a:gsLst>
                    <a:gs pos="60000">
                      <a:srgbClr val="000049"/>
                    </a:gs>
                    <a:gs pos="100000">
                      <a:srgbClr val="000049">
                        <a:tint val="2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prstClr val="white">
                      <a:alpha val="90000"/>
                    </a:prstClr>
                  </a:outerShdw>
                </a:effectLst>
                <a:latin typeface="Bookman Old Style"/>
                <a:ea typeface="HGP明朝E"/>
                <a:cs typeface="+mj-cs"/>
              </a:rPr>
              <a:t>ＴＰＰ</a:t>
            </a:r>
            <a:r>
              <a:rPr lang="ja-JP" altLang="en-US" sz="4400" kern="0" dirty="0">
                <a:gradFill flip="none" rotWithShape="1">
                  <a:gsLst>
                    <a:gs pos="60000">
                      <a:srgbClr val="000049"/>
                    </a:gs>
                    <a:gs pos="100000">
                      <a:srgbClr val="000049">
                        <a:tint val="2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prstClr val="white">
                      <a:alpha val="90000"/>
                    </a:prstClr>
                  </a:outerShdw>
                </a:effectLst>
                <a:latin typeface="Bookman Old Style"/>
                <a:ea typeface="HGP明朝E"/>
                <a:cs typeface="+mj-cs"/>
              </a:rPr>
              <a:t>参加国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2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　　　　ＴＰＰ</a:t>
            </a:r>
            <a:r>
              <a:rPr lang="ja-JP" altLang="en-US" dirty="0"/>
              <a:t>参加</a:t>
            </a:r>
            <a:r>
              <a:rPr lang="ja-JP" altLang="en-US" dirty="0" smtClean="0"/>
              <a:t>国のＧＤＰ</a:t>
            </a:r>
            <a:endParaRPr kumimoji="1" lang="ja-JP" altLang="en-US" dirty="0"/>
          </a:p>
        </p:txBody>
      </p:sp>
      <p:pic>
        <p:nvPicPr>
          <p:cNvPr id="3" name="図 2" descr="全図解ニュース解説｜NIKKEI4946.com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2" t="36276" r="23283" b="12807"/>
          <a:stretch/>
        </p:blipFill>
        <p:spPr>
          <a:xfrm>
            <a:off x="323528" y="1105023"/>
            <a:ext cx="8443523" cy="504642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6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8650" y="23867"/>
            <a:ext cx="7686700" cy="785818"/>
          </a:xfrm>
        </p:spPr>
        <p:txBody>
          <a:bodyPr/>
          <a:lstStyle/>
          <a:p>
            <a:r>
              <a:rPr kumimoji="1" lang="ja-JP" altLang="en-US" dirty="0" smtClean="0"/>
              <a:t>　　　ＴＰＰ参加国の概要</a:t>
            </a:r>
            <a:endParaRPr kumimoji="1" lang="ja-JP" altLang="en-US" dirty="0"/>
          </a:p>
        </p:txBody>
      </p:sp>
      <p:pic>
        <p:nvPicPr>
          <p:cNvPr id="4" name="図 3" descr="sr20110217tpp.pdf (保護)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3" t="20078" r="20487" b="7624"/>
          <a:stretch/>
        </p:blipFill>
        <p:spPr>
          <a:xfrm>
            <a:off x="0" y="775657"/>
            <a:ext cx="9144000" cy="609329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86700" cy="785818"/>
          </a:xfrm>
        </p:spPr>
        <p:txBody>
          <a:bodyPr/>
          <a:lstStyle/>
          <a:p>
            <a:r>
              <a:rPr kumimoji="1" lang="ja-JP" altLang="en-US" dirty="0" smtClean="0"/>
              <a:t>　　　　ＴＰＰの条文構成</a:t>
            </a:r>
            <a:endParaRPr kumimoji="1" lang="ja-JP" altLang="en-US" dirty="0"/>
          </a:p>
        </p:txBody>
      </p:sp>
      <p:pic>
        <p:nvPicPr>
          <p:cNvPr id="8" name="図 7" descr="http://www.nochuri.co.jp/report/pdf/n1012re2.pdf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t="45476" r="44086" b="7254"/>
          <a:stretch/>
        </p:blipFill>
        <p:spPr>
          <a:xfrm>
            <a:off x="163434" y="1268760"/>
            <a:ext cx="7908022" cy="54006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8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3732" y="260648"/>
            <a:ext cx="7686700" cy="785818"/>
          </a:xfrm>
        </p:spPr>
        <p:txBody>
          <a:bodyPr/>
          <a:lstStyle/>
          <a:p>
            <a:r>
              <a:rPr kumimoji="1" lang="ja-JP" altLang="en-US" dirty="0" smtClean="0"/>
              <a:t>　　　　　　ＴＰＰの対象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3688" y="1168353"/>
            <a:ext cx="61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参加を目指す</a:t>
            </a:r>
            <a:r>
              <a:rPr lang="ja-JP" altLang="en-US" b="1" dirty="0" smtClean="0"/>
              <a:t>国がまとまり、交渉</a:t>
            </a:r>
            <a:r>
              <a:rPr lang="ja-JP" altLang="en-US" b="1" dirty="0"/>
              <a:t>の作業部会を設けている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</p:txBody>
      </p:sp>
      <p:pic>
        <p:nvPicPr>
          <p:cNvPr id="4" name="図 3" descr="sr20110217tpp.pdf (保護)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8" t="22254" r="19994" b="10527"/>
          <a:stretch/>
        </p:blipFill>
        <p:spPr>
          <a:xfrm>
            <a:off x="323528" y="1520850"/>
            <a:ext cx="8496944" cy="533715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4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ＴＰＰ参加の影響試算</a:t>
            </a:r>
            <a:endParaRPr kumimoji="1" lang="ja-JP" altLang="en-US" dirty="0"/>
          </a:p>
        </p:txBody>
      </p:sp>
      <p:pic>
        <p:nvPicPr>
          <p:cNvPr id="3" name="図 2" descr="http://www.nochuri.co.jp/report/pdf/n1012re2.pdf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51784" r="12286" b="7328"/>
          <a:stretch/>
        </p:blipFill>
        <p:spPr>
          <a:xfrm>
            <a:off x="0" y="1268760"/>
            <a:ext cx="9144000" cy="525658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5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　　　食糧自給率について①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8" y="1107746"/>
            <a:ext cx="8087249" cy="543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2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食糧自給率について②</a:t>
            </a:r>
            <a:endParaRPr kumimoji="1" lang="ja-JP" altLang="en-US" dirty="0"/>
          </a:p>
        </p:txBody>
      </p:sp>
      <p:pic>
        <p:nvPicPr>
          <p:cNvPr id="3" name="図 2" descr="民主党農政で食料自給率は上昇するか 「カロリーベース」に騙されるな　JBpress(日本ビジネスプレス)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39421" r="49072" b="34904"/>
          <a:stretch/>
        </p:blipFill>
        <p:spPr>
          <a:xfrm>
            <a:off x="107504" y="1780321"/>
            <a:ext cx="8928992" cy="381642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B46E-CAA0-49FD-90C1-7104A0EAD8B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5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1411</TotalTime>
  <Words>155</Words>
  <Application>Microsoft Office PowerPoint</Application>
  <PresentationFormat>画面に合わせる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雪藤</vt:lpstr>
      <vt:lpstr>ＴＰＰ参加の是非 ～補助資料～</vt:lpstr>
      <vt:lpstr>PowerPoint プレゼンテーション</vt:lpstr>
      <vt:lpstr>　　　　ＴＰＰ参加国のＧＤＰ</vt:lpstr>
      <vt:lpstr>　　　ＴＰＰ参加国の概要</vt:lpstr>
      <vt:lpstr>　　　　ＴＰＰの条文構成</vt:lpstr>
      <vt:lpstr>　　　　　　ＴＰＰの対象</vt:lpstr>
      <vt:lpstr>　　　ＴＰＰ参加の影響試算</vt:lpstr>
      <vt:lpstr>　　　食糧自給率について①</vt:lpstr>
      <vt:lpstr>　　　食糧自給率について②</vt:lpstr>
      <vt:lpstr>　　　日本の高関税品目の例</vt:lpstr>
      <vt:lpstr>　　　　　　平均関税率</vt:lpstr>
      <vt:lpstr>輸入関税を一方的にゼロにすると？</vt:lpstr>
      <vt:lpstr>輸入関税を一方的にゼロにすると？</vt:lpstr>
      <vt:lpstr>　　　ＦＴＡ・ＥＰＡについて</vt:lpstr>
      <vt:lpstr>　　　ＦＴＡ・ＥＰＡの締結国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ＴＰＰを導入とは何か？</dc:title>
  <dc:creator>hiromu</dc:creator>
  <cp:lastModifiedBy>hiromu</cp:lastModifiedBy>
  <cp:revision>36</cp:revision>
  <dcterms:created xsi:type="dcterms:W3CDTF">2011-02-16T09:13:44Z</dcterms:created>
  <dcterms:modified xsi:type="dcterms:W3CDTF">2011-05-13T03:10:48Z</dcterms:modified>
</cp:coreProperties>
</file>