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2" r:id="rId6"/>
    <p:sldId id="264" r:id="rId7"/>
    <p:sldId id="259" r:id="rId8"/>
    <p:sldId id="261" r:id="rId9"/>
    <p:sldId id="263" r:id="rId10"/>
    <p:sldId id="265" r:id="rId11"/>
    <p:sldId id="267" r:id="rId12"/>
    <p:sldId id="271" r:id="rId13"/>
    <p:sldId id="268" r:id="rId14"/>
    <p:sldId id="272" r:id="rId15"/>
    <p:sldId id="269" r:id="rId16"/>
    <p:sldId id="270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C7DA"/>
    <a:srgbClr val="F2C400"/>
    <a:srgbClr val="E8EE04"/>
    <a:srgbClr val="E6E10B"/>
    <a:srgbClr val="5BED33"/>
    <a:srgbClr val="81F927"/>
    <a:srgbClr val="FFCC00"/>
    <a:srgbClr val="F6B80A"/>
    <a:srgbClr val="4FB3BD"/>
    <a:srgbClr val="FF4A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9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____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title>
      <c:tx>
        <c:rich>
          <a:bodyPr/>
          <a:lstStyle/>
          <a:p>
            <a:pPr>
              <a:defRPr/>
            </a:pPr>
            <a:r>
              <a:rPr lang="ja-JP" altLang="en-US" dirty="0" smtClean="0"/>
              <a:t>収入の</a:t>
            </a:r>
            <a:r>
              <a:rPr lang="ja-JP" altLang="en-US" dirty="0"/>
              <a:t>割合</a:t>
            </a:r>
          </a:p>
        </c:rich>
      </c:tx>
      <c:layout>
        <c:manualLayout>
          <c:xMode val="edge"/>
          <c:yMode val="edge"/>
          <c:x val="0.29908436780223602"/>
          <c:y val="0.10938610393203257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税収の割合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国税</c:v>
                </c:pt>
                <c:pt idx="1">
                  <c:v>地方税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53</c:v>
                </c:pt>
                <c:pt idx="1">
                  <c:v>40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title>
      <c:layout>
        <c:manualLayout>
          <c:xMode val="edge"/>
          <c:yMode val="edge"/>
          <c:x val="0.38103777152108631"/>
          <c:y val="0.1234998249608780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支出の割合</c:v>
                </c:pt>
              </c:strCache>
            </c:strRef>
          </c:tx>
          <c:spPr>
            <a:ln cmpd="sng"/>
          </c:spPr>
          <c:explosion val="1"/>
          <c:cat>
            <c:strRef>
              <c:f>Sheet1!$A$2:$A$3</c:f>
              <c:strCache>
                <c:ptCount val="2"/>
                <c:pt idx="0">
                  <c:v>中央政府</c:v>
                </c:pt>
                <c:pt idx="1">
                  <c:v>地方自治体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61</c:v>
                </c:pt>
                <c:pt idx="1">
                  <c:v>88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0.43784</cdr:x>
      <cdr:y>0.4352</cdr:y>
    </cdr:from>
    <cdr:to>
      <cdr:x>0.58784</cdr:x>
      <cdr:y>0.54067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928826" y="1785950"/>
          <a:ext cx="660798" cy="432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2000" dirty="0" smtClean="0"/>
            <a:t>５３兆円</a:t>
          </a:r>
          <a:endParaRPr lang="ja-JP" altLang="en-US" sz="2000" dirty="0"/>
        </a:p>
      </cdr:txBody>
    </cdr:sp>
  </cdr:relSizeAnchor>
  <cdr:relSizeAnchor xmlns:cdr="http://schemas.openxmlformats.org/drawingml/2006/chartDrawing">
    <cdr:from>
      <cdr:x>0.11351</cdr:x>
      <cdr:y>0.4352</cdr:y>
    </cdr:from>
    <cdr:to>
      <cdr:x>0.26586</cdr:x>
      <cdr:y>0.54067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500066" y="1785950"/>
          <a:ext cx="671127" cy="432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2000" dirty="0" smtClean="0"/>
            <a:t>４０兆円</a:t>
          </a:r>
          <a:endParaRPr lang="ja-JP" altLang="en-US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0.07926</cdr:x>
      <cdr:y>0.48094</cdr:y>
    </cdr:from>
    <cdr:to>
      <cdr:x>0.28534</cdr:x>
      <cdr:y>0.58782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357190" y="1928826"/>
          <a:ext cx="92869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2000" dirty="0" smtClean="0"/>
            <a:t>８８兆円</a:t>
          </a:r>
          <a:endParaRPr lang="ja-JP" altLang="en-US" sz="2000" dirty="0"/>
        </a:p>
      </cdr:txBody>
    </cdr:sp>
  </cdr:relSizeAnchor>
  <cdr:relSizeAnchor xmlns:cdr="http://schemas.openxmlformats.org/drawingml/2006/chartDrawing">
    <cdr:from>
      <cdr:x>0.39631</cdr:x>
      <cdr:y>0.46313</cdr:y>
    </cdr:from>
    <cdr:to>
      <cdr:x>0.60239</cdr:x>
      <cdr:y>0.58782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1785950" y="1857388"/>
          <a:ext cx="928694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ja-JP" altLang="en-US" sz="2000" dirty="0"/>
        </a:p>
      </cdr:txBody>
    </cdr:sp>
  </cdr:relSizeAnchor>
  <cdr:relSizeAnchor xmlns:cdr="http://schemas.openxmlformats.org/drawingml/2006/chartDrawing">
    <cdr:from>
      <cdr:x>0.3646</cdr:x>
      <cdr:y>0.48094</cdr:y>
    </cdr:from>
    <cdr:to>
      <cdr:x>0.55483</cdr:x>
      <cdr:y>0.60563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1643074" y="1928826"/>
          <a:ext cx="85725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2000" dirty="0" smtClean="0"/>
            <a:t>６１兆円</a:t>
          </a:r>
          <a:endParaRPr lang="ja-JP" altLang="en-US" sz="2000" dirty="0"/>
        </a:p>
      </cdr:txBody>
    </cdr:sp>
  </cdr:relSizeAnchor>
  <cdr:relSizeAnchor xmlns:cdr="http://schemas.openxmlformats.org/drawingml/2006/chartDrawing">
    <cdr:from>
      <cdr:x>0.01585</cdr:x>
      <cdr:y>0.08906</cdr:y>
    </cdr:from>
    <cdr:to>
      <cdr:x>0.98285</cdr:x>
      <cdr:y>0.92626</cdr:y>
    </cdr:to>
    <cdr:sp macro="" textlink="">
      <cdr:nvSpPr>
        <cdr:cNvPr id="5" name="正方形/長方形 4"/>
        <cdr:cNvSpPr/>
      </cdr:nvSpPr>
      <cdr:spPr>
        <a:xfrm xmlns:a="http://schemas.openxmlformats.org/drawingml/2006/main">
          <a:off x="71438" y="357190"/>
          <a:ext cx="4357718" cy="33575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425A7-3676-4B8F-A36B-D0886CE16872}" type="datetimeFigureOut">
              <a:rPr kumimoji="1" lang="ja-JP" altLang="en-US" smtClean="0"/>
              <a:pPr/>
              <a:t>2010/4/10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8A23E-518D-476A-A0B4-15E961FA96D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A23E-518D-476A-A0B4-15E961FA96D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A23E-518D-476A-A0B4-15E961FA96DD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A23E-518D-476A-A0B4-15E961FA96DD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A23E-518D-476A-A0B4-15E961FA96DD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A23E-518D-476A-A0B4-15E961FA96DD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A23E-518D-476A-A0B4-15E961FA96DD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A23E-518D-476A-A0B4-15E961FA96DD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A23E-518D-476A-A0B4-15E961FA96DD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A23E-518D-476A-A0B4-15E961FA96DD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A23E-518D-476A-A0B4-15E961FA96DD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A23E-518D-476A-A0B4-15E961FA96DD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A23E-518D-476A-A0B4-15E961FA96DD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A23E-518D-476A-A0B4-15E961FA96DD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A23E-518D-476A-A0B4-15E961FA96DD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A23E-518D-476A-A0B4-15E961FA96DD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8A23E-518D-476A-A0B4-15E961FA96DD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3B849B-7ACF-4525-B5B7-409B12F41A9D}" type="datetimeFigureOut">
              <a:rPr kumimoji="1" lang="ja-JP" altLang="en-US" smtClean="0"/>
              <a:pPr/>
              <a:t>2010/4/10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F4AFB7-181F-42D6-ADE1-A8C436D9B2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B849B-7ACF-4525-B5B7-409B12F41A9D}" type="datetimeFigureOut">
              <a:rPr kumimoji="1" lang="ja-JP" altLang="en-US" smtClean="0"/>
              <a:pPr/>
              <a:t>2010/4/10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F4AFB7-181F-42D6-ADE1-A8C436D9B2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B849B-7ACF-4525-B5B7-409B12F41A9D}" type="datetimeFigureOut">
              <a:rPr kumimoji="1" lang="ja-JP" altLang="en-US" smtClean="0"/>
              <a:pPr/>
              <a:t>2010/4/10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F4AFB7-181F-42D6-ADE1-A8C436D9B2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B849B-7ACF-4525-B5B7-409B12F41A9D}" type="datetimeFigureOut">
              <a:rPr kumimoji="1" lang="ja-JP" altLang="en-US" smtClean="0"/>
              <a:pPr/>
              <a:t>2010/4/10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F4AFB7-181F-42D6-ADE1-A8C436D9B2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B849B-7ACF-4525-B5B7-409B12F41A9D}" type="datetimeFigureOut">
              <a:rPr kumimoji="1" lang="ja-JP" altLang="en-US" smtClean="0"/>
              <a:pPr/>
              <a:t>2010/4/10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F4AFB7-181F-42D6-ADE1-A8C436D9B2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B849B-7ACF-4525-B5B7-409B12F41A9D}" type="datetimeFigureOut">
              <a:rPr kumimoji="1" lang="ja-JP" altLang="en-US" smtClean="0"/>
              <a:pPr/>
              <a:t>2010/4/10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F4AFB7-181F-42D6-ADE1-A8C436D9B2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B849B-7ACF-4525-B5B7-409B12F41A9D}" type="datetimeFigureOut">
              <a:rPr kumimoji="1" lang="ja-JP" altLang="en-US" smtClean="0"/>
              <a:pPr/>
              <a:t>2010/4/10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F4AFB7-181F-42D6-ADE1-A8C436D9B2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B849B-7ACF-4525-B5B7-409B12F41A9D}" type="datetimeFigureOut">
              <a:rPr kumimoji="1" lang="ja-JP" altLang="en-US" smtClean="0"/>
              <a:pPr/>
              <a:t>2010/4/10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F4AFB7-181F-42D6-ADE1-A8C436D9B2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3B849B-7ACF-4525-B5B7-409B12F41A9D}" type="datetimeFigureOut">
              <a:rPr kumimoji="1" lang="ja-JP" altLang="en-US" smtClean="0"/>
              <a:pPr/>
              <a:t>2010/4/10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F4AFB7-181F-42D6-ADE1-A8C436D9B2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33B849B-7ACF-4525-B5B7-409B12F41A9D}" type="datetimeFigureOut">
              <a:rPr kumimoji="1" lang="ja-JP" altLang="en-US" smtClean="0"/>
              <a:pPr/>
              <a:t>2010/4/10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F4AFB7-181F-42D6-ADE1-A8C436D9B2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3B849B-7ACF-4525-B5B7-409B12F41A9D}" type="datetimeFigureOut">
              <a:rPr kumimoji="1" lang="ja-JP" altLang="en-US" smtClean="0"/>
              <a:pPr/>
              <a:t>2010/4/10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F4AFB7-181F-42D6-ADE1-A8C436D9B2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3B849B-7ACF-4525-B5B7-409B12F41A9D}" type="datetimeFigureOut">
              <a:rPr kumimoji="1" lang="ja-JP" altLang="en-US" smtClean="0"/>
              <a:pPr/>
              <a:t>2010/4/10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F4AFB7-181F-42D6-ADE1-A8C436D9B21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地方分権とは何か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平成２２年４月１０日</a:t>
            </a:r>
            <a:endParaRPr kumimoji="1" lang="en-US" altLang="ja-JP" dirty="0" smtClean="0"/>
          </a:p>
          <a:p>
            <a:r>
              <a:rPr lang="ja-JP" altLang="en-US" dirty="0" smtClean="0"/>
              <a:t>第２回新歓</a:t>
            </a:r>
            <a:r>
              <a:rPr lang="en-US" altLang="ja-JP" dirty="0" smtClean="0"/>
              <a:t>SPD</a:t>
            </a:r>
            <a:r>
              <a:rPr lang="ja-JP" altLang="en-US" dirty="0" smtClean="0"/>
              <a:t>研究会</a:t>
            </a:r>
            <a:endParaRPr lang="en-US" altLang="ja-JP" dirty="0" smtClean="0"/>
          </a:p>
          <a:p>
            <a:r>
              <a:rPr kumimoji="1" lang="ja-JP" altLang="en-US" dirty="0" smtClean="0"/>
              <a:t>発表者　梶田晴之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政２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5214942" y="2714620"/>
            <a:ext cx="2714644" cy="257176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64143" y="714356"/>
            <a:ext cx="2893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３章</a:t>
            </a:r>
            <a:r>
              <a:rPr lang="en-US" altLang="ja-JP" sz="3200" dirty="0" smtClean="0"/>
              <a:t>.</a:t>
            </a:r>
            <a:r>
              <a:rPr lang="ja-JP" altLang="en-US" sz="3200" dirty="0" smtClean="0"/>
              <a:t>　地方分権</a:t>
            </a:r>
            <a:endParaRPr lang="en-US" altLang="ja-JP" sz="32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28752" y="1500174"/>
            <a:ext cx="2794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・地方分権とは？</a:t>
            </a:r>
            <a:endParaRPr kumimoji="1" lang="ja-JP" altLang="en-US" sz="28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71538" y="5572140"/>
            <a:ext cx="7500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地方の事は地方に任せる。国は手出しをしない。</a:t>
            </a:r>
            <a:endParaRPr kumimoji="1" lang="ja-JP" altLang="en-US" sz="2800" dirty="0"/>
          </a:p>
        </p:txBody>
      </p:sp>
      <p:sp>
        <p:nvSpPr>
          <p:cNvPr id="15" name="正方形/長方形 14"/>
          <p:cNvSpPr/>
          <p:nvPr/>
        </p:nvSpPr>
        <p:spPr>
          <a:xfrm>
            <a:off x="857224" y="2714620"/>
            <a:ext cx="2714644" cy="2571768"/>
          </a:xfrm>
          <a:prstGeom prst="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357290" y="307181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税金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57290" y="3643314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政策決定権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000232" y="214311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国</a:t>
            </a:r>
            <a:endParaRPr kumimoji="1" lang="ja-JP" altLang="en-US" sz="2800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4000496" y="5000636"/>
            <a:ext cx="928694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980589" y="4572008"/>
            <a:ext cx="877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補助金</a:t>
            </a:r>
            <a:endParaRPr kumimoji="1"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3929058" y="4572008"/>
            <a:ext cx="928694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643570" y="2143116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地方自治体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0.5125 -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-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48559 -0.0018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25" grpId="0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715140" y="357166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３章</a:t>
            </a:r>
            <a:r>
              <a:rPr kumimoji="1" lang="en-US" altLang="ja-JP" sz="2000" dirty="0" smtClean="0"/>
              <a:t>.</a:t>
            </a:r>
            <a:r>
              <a:rPr lang="ja-JP" altLang="en-US" sz="2000" dirty="0" smtClean="0"/>
              <a:t>　地方分権</a:t>
            </a:r>
            <a:endParaRPr kumimoji="1" lang="en-US" altLang="ja-JP" sz="20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55139" y="1214422"/>
            <a:ext cx="319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・地方分権のメリット</a:t>
            </a:r>
            <a:endParaRPr kumimoji="1" lang="ja-JP" altLang="en-US" sz="28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3834474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２</a:t>
            </a:r>
            <a:r>
              <a:rPr kumimoji="1" lang="ja-JP" altLang="en-US" sz="2800" dirty="0" smtClean="0"/>
              <a:t>．　地方政治に自由性が生まれる</a:t>
            </a:r>
            <a:endParaRPr kumimoji="1"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8662" y="1857364"/>
            <a:ext cx="3371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１．</a:t>
            </a:r>
            <a:r>
              <a:rPr lang="ja-JP" altLang="en-US" sz="2800" dirty="0" smtClean="0"/>
              <a:t>　無駄が省かれる</a:t>
            </a:r>
            <a:endParaRPr kumimoji="1" lang="en-US" altLang="ja-JP" sz="2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43042" y="2300109"/>
            <a:ext cx="70214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試算として、地方分権によって国</a:t>
            </a:r>
            <a:r>
              <a:rPr lang="ja-JP" altLang="en-US" sz="2400" dirty="0" smtClean="0"/>
              <a:t>（</a:t>
            </a:r>
            <a:r>
              <a:rPr kumimoji="1" lang="ja-JP" altLang="en-US" sz="2400" dirty="0" smtClean="0"/>
              <a:t>官僚）の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影響力が無くなることで、１兆２千億～１兆５千億円の</a:t>
            </a:r>
            <a:endParaRPr lang="en-US" altLang="ja-JP" sz="2400" dirty="0" smtClean="0"/>
          </a:p>
          <a:p>
            <a:r>
              <a:rPr lang="ja-JP" altLang="en-US" sz="2400" dirty="0" smtClean="0"/>
              <a:t>支出</a:t>
            </a:r>
            <a:r>
              <a:rPr kumimoji="1" lang="ja-JP" altLang="en-US" sz="2400" dirty="0" smtClean="0"/>
              <a:t>削減が見込まれている。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43042" y="4312515"/>
            <a:ext cx="59923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地方自治体が独自の政策を打つことで、</a:t>
            </a:r>
            <a:endParaRPr lang="en-US" altLang="ja-JP" sz="2400" dirty="0" smtClean="0"/>
          </a:p>
          <a:p>
            <a:r>
              <a:rPr lang="ja-JP" altLang="en-US" sz="2400" dirty="0" smtClean="0"/>
              <a:t>住民がきめ細やかなサービスを受けられる。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　　　　　　　　 </a:t>
            </a:r>
            <a:r>
              <a:rPr kumimoji="1" lang="en-US" altLang="ja-JP" sz="2400" dirty="0" smtClean="0"/>
              <a:t>Ex)</a:t>
            </a:r>
            <a:r>
              <a:rPr kumimoji="1" lang="ja-JP" altLang="en-US" sz="2400" dirty="0" smtClean="0"/>
              <a:t>千葉県松戸市「すぐやる課」</a:t>
            </a:r>
            <a:endParaRPr kumimoji="1" lang="ja-JP" altLang="en-US" sz="2400" dirty="0"/>
          </a:p>
        </p:txBody>
      </p:sp>
      <p:pic>
        <p:nvPicPr>
          <p:cNvPr id="1027" name="Picture 3" descr="C:\Users\IZM204-A082\AppData\Local\Microsoft\Windows\Temporary Internet Files\Content.IE5\QVS2TL1Y\MCj043392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3357562"/>
            <a:ext cx="1714500" cy="1714500"/>
          </a:xfrm>
          <a:prstGeom prst="rect">
            <a:avLst/>
          </a:prstGeom>
          <a:noFill/>
        </p:spPr>
      </p:pic>
      <p:sp>
        <p:nvSpPr>
          <p:cNvPr id="10" name="星 5 9"/>
          <p:cNvSpPr/>
          <p:nvPr/>
        </p:nvSpPr>
        <p:spPr>
          <a:xfrm>
            <a:off x="500034" y="3857628"/>
            <a:ext cx="428628" cy="357190"/>
          </a:xfrm>
          <a:prstGeom prst="star5">
            <a:avLst/>
          </a:prstGeom>
          <a:solidFill>
            <a:srgbClr val="FFFF00"/>
          </a:solidFill>
          <a:ln w="190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円/楕円 27"/>
          <p:cNvSpPr/>
          <p:nvPr/>
        </p:nvSpPr>
        <p:spPr>
          <a:xfrm>
            <a:off x="3929058" y="1285860"/>
            <a:ext cx="1714512" cy="71438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793874" y="642918"/>
            <a:ext cx="3921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 smtClean="0"/>
              <a:t>・地方分権の理想モデル</a:t>
            </a:r>
            <a:endParaRPr kumimoji="1" lang="ja-JP" altLang="en-US" sz="28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15140" y="357166"/>
            <a:ext cx="1893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３章</a:t>
            </a:r>
            <a:r>
              <a:rPr lang="en-US" altLang="ja-JP" sz="2000" dirty="0" smtClean="0"/>
              <a:t>.</a:t>
            </a:r>
            <a:r>
              <a:rPr lang="ja-JP" altLang="en-US" sz="2000" dirty="0" smtClean="0"/>
              <a:t>　地方分権</a:t>
            </a:r>
            <a:endParaRPr kumimoji="1" lang="ja-JP" altLang="en-US" sz="2000" dirty="0"/>
          </a:p>
        </p:txBody>
      </p:sp>
      <p:sp>
        <p:nvSpPr>
          <p:cNvPr id="4" name="正方形/長方形 3"/>
          <p:cNvSpPr/>
          <p:nvPr/>
        </p:nvSpPr>
        <p:spPr>
          <a:xfrm>
            <a:off x="571472" y="2571744"/>
            <a:ext cx="1928826" cy="2786082"/>
          </a:xfrm>
          <a:prstGeom prst="rect">
            <a:avLst/>
          </a:prstGeom>
          <a:solidFill>
            <a:srgbClr val="5BED33">
              <a:alpha val="7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7137" y="275302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地方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1688" y="3429000"/>
            <a:ext cx="16353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・バリアフリー</a:t>
            </a:r>
            <a:endParaRPr lang="en-US" altLang="ja-JP" sz="2000" dirty="0" smtClean="0"/>
          </a:p>
          <a:p>
            <a:r>
              <a:rPr lang="ja-JP" altLang="en-US" sz="2000" dirty="0" smtClean="0"/>
              <a:t>    の街づくり</a:t>
            </a:r>
            <a:endParaRPr lang="en-US" altLang="ja-JP" sz="20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143372" y="142873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住民の声</a:t>
            </a:r>
            <a:endParaRPr kumimoji="1" lang="ja-JP" altLang="en-US" sz="2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3714744" y="2571744"/>
            <a:ext cx="1928826" cy="2786082"/>
          </a:xfrm>
          <a:prstGeom prst="rect">
            <a:avLst/>
          </a:prstGeom>
          <a:solidFill>
            <a:srgbClr val="F2C4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271847" y="278605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地方</a:t>
            </a:r>
            <a:endParaRPr kumimoji="1" lang="ja-JP" altLang="en-US" sz="2400" dirty="0"/>
          </a:p>
        </p:txBody>
      </p:sp>
      <p:sp>
        <p:nvSpPr>
          <p:cNvPr id="25" name="正方形/長方形 24"/>
          <p:cNvSpPr/>
          <p:nvPr/>
        </p:nvSpPr>
        <p:spPr>
          <a:xfrm>
            <a:off x="6500826" y="2571744"/>
            <a:ext cx="1857388" cy="2786082"/>
          </a:xfrm>
          <a:prstGeom prst="rect">
            <a:avLst/>
          </a:prstGeom>
          <a:solidFill>
            <a:srgbClr val="12C7DA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500826" y="3386080"/>
            <a:ext cx="1811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・雪かき青年隊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4348" y="4214818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・子育て支援</a:t>
            </a:r>
            <a:endParaRPr kumimoji="1"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057929" y="278605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地方</a:t>
            </a:r>
            <a:endParaRPr kumimoji="1"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929058" y="3357562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・農業支援</a:t>
            </a:r>
            <a:endParaRPr kumimoji="1" lang="ja-JP" altLang="en-US" sz="2000" dirty="0"/>
          </a:p>
        </p:txBody>
      </p:sp>
      <p:cxnSp>
        <p:nvCxnSpPr>
          <p:cNvPr id="30" name="直線矢印コネクタ 29"/>
          <p:cNvCxnSpPr/>
          <p:nvPr/>
        </p:nvCxnSpPr>
        <p:spPr>
          <a:xfrm rot="10800000" flipV="1">
            <a:off x="2143108" y="1785926"/>
            <a:ext cx="1714512" cy="6429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rot="5400000">
            <a:off x="4500562" y="2285992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5786446" y="1785926"/>
            <a:ext cx="1428760" cy="64294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C:\Users\IZM204-A091\AppData\Local\Microsoft\Windows\Temporary Internet Files\Content.IE5\HC2054LL\MCj030787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000108"/>
            <a:ext cx="1306859" cy="1363679"/>
          </a:xfrm>
          <a:prstGeom prst="rect">
            <a:avLst/>
          </a:prstGeom>
          <a:noFill/>
        </p:spPr>
      </p:pic>
      <p:sp>
        <p:nvSpPr>
          <p:cNvPr id="40" name="テキスト ボックス 39"/>
          <p:cNvSpPr txBox="1"/>
          <p:nvPr/>
        </p:nvSpPr>
        <p:spPr>
          <a:xfrm>
            <a:off x="285720" y="500042"/>
            <a:ext cx="245932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住みたい地域の選択</a:t>
            </a:r>
            <a:endParaRPr kumimoji="1" lang="ja-JP" altLang="en-US" sz="2000" dirty="0"/>
          </a:p>
        </p:txBody>
      </p:sp>
      <p:sp>
        <p:nvSpPr>
          <p:cNvPr id="41" name="正方形/長方形 40"/>
          <p:cNvSpPr/>
          <p:nvPr/>
        </p:nvSpPr>
        <p:spPr>
          <a:xfrm>
            <a:off x="357158" y="428604"/>
            <a:ext cx="2428892" cy="500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929058" y="3886146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・子育て支援</a:t>
            </a:r>
            <a:endParaRPr kumimoji="1" lang="ja-JP" altLang="en-US" sz="20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500826" y="3886146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・子育て支援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23" grpId="0"/>
      <p:bldP spid="27" grpId="0"/>
      <p:bldP spid="40" grpId="0"/>
      <p:bldP spid="41" grpId="0" animBg="1"/>
      <p:bldP spid="42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500166" y="3643314"/>
            <a:ext cx="5214974" cy="1785950"/>
          </a:xfrm>
          <a:prstGeom prst="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715140" y="357166"/>
            <a:ext cx="1875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３章</a:t>
            </a:r>
            <a:r>
              <a:rPr kumimoji="1" lang="en-US" altLang="ja-JP" sz="2000" dirty="0" smtClean="0"/>
              <a:t>.</a:t>
            </a:r>
            <a:r>
              <a:rPr lang="ja-JP" altLang="en-US" sz="2000" dirty="0" smtClean="0"/>
              <a:t>　地方分権</a:t>
            </a:r>
            <a:endParaRPr kumimoji="1" lang="en-US" altLang="ja-JP" sz="20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57488" y="785794"/>
            <a:ext cx="3251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・地方分権への懸念</a:t>
            </a:r>
            <a:endParaRPr kumimoji="1" lang="ja-JP" altLang="en-US" sz="28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1428736"/>
            <a:ext cx="7000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DbPeriod"/>
            </a:pPr>
            <a:r>
              <a:rPr kumimoji="1" lang="ja-JP" altLang="en-US" sz="2800" dirty="0" smtClean="0"/>
              <a:t> 国全体に対</a:t>
            </a:r>
            <a:r>
              <a:rPr lang="ja-JP" altLang="en-US" sz="2800" dirty="0" smtClean="0"/>
              <a:t>しての政策が打ちづらくなる</a:t>
            </a:r>
            <a:endParaRPr lang="en-US" altLang="ja-JP" sz="2800" dirty="0" smtClean="0"/>
          </a:p>
          <a:p>
            <a:pPr marL="514350" indent="-514350"/>
            <a:r>
              <a:rPr kumimoji="1" lang="ja-JP" altLang="en-US" sz="2800" dirty="0" smtClean="0"/>
              <a:t>　　 （国の権限が弱くなる）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8662" y="2714620"/>
            <a:ext cx="6500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２．</a:t>
            </a:r>
            <a:r>
              <a:rPr lang="ja-JP" altLang="en-US" sz="2800" dirty="0" smtClean="0"/>
              <a:t> </a:t>
            </a:r>
            <a:r>
              <a:rPr kumimoji="1" lang="ja-JP" altLang="en-US" sz="2800" dirty="0" smtClean="0"/>
              <a:t>都道府県によって格差が生じる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　　 </a:t>
            </a:r>
            <a:r>
              <a:rPr kumimoji="1" lang="ja-JP" altLang="en-US" sz="2800" dirty="0" smtClean="0"/>
              <a:t>恐れがある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00166" y="3643314"/>
            <a:ext cx="529023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Ex)</a:t>
            </a:r>
            <a:r>
              <a:rPr kumimoji="1" lang="ja-JP" altLang="en-US" sz="2400" dirty="0" smtClean="0"/>
              <a:t>平成１９年度都道府県別地方税収入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１位　東京都　７兆１７７３億円</a:t>
            </a:r>
            <a:endParaRPr kumimoji="1" lang="en-US" altLang="ja-JP" sz="2400" dirty="0" smtClean="0"/>
          </a:p>
          <a:p>
            <a:pPr algn="ctr"/>
            <a:r>
              <a:rPr lang="ja-JP" altLang="en-US" dirty="0" smtClean="0"/>
              <a:t>・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・</a:t>
            </a:r>
            <a:endParaRPr kumimoji="1" lang="en-US" altLang="ja-JP" dirty="0" smtClean="0"/>
          </a:p>
          <a:p>
            <a:r>
              <a:rPr lang="ja-JP" altLang="en-US" sz="2400" dirty="0" smtClean="0"/>
              <a:t>４７位　鳥取県　１３２４億円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7224" y="5500702"/>
            <a:ext cx="5888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３． 地方に政治を行う体制があるのか</a:t>
            </a:r>
            <a:endParaRPr kumimoji="1" lang="ja-JP" altLang="en-US" sz="2800" dirty="0"/>
          </a:p>
        </p:txBody>
      </p:sp>
      <p:sp>
        <p:nvSpPr>
          <p:cNvPr id="9" name="星 5 8"/>
          <p:cNvSpPr/>
          <p:nvPr/>
        </p:nvSpPr>
        <p:spPr>
          <a:xfrm>
            <a:off x="500034" y="2786058"/>
            <a:ext cx="428628" cy="357190"/>
          </a:xfrm>
          <a:prstGeom prst="star5">
            <a:avLst/>
          </a:prstGeom>
          <a:solidFill>
            <a:srgbClr val="FFFF00"/>
          </a:solidFill>
          <a:ln w="190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星 5 9"/>
          <p:cNvSpPr/>
          <p:nvPr/>
        </p:nvSpPr>
        <p:spPr>
          <a:xfrm>
            <a:off x="428596" y="5572140"/>
            <a:ext cx="428628" cy="357190"/>
          </a:xfrm>
          <a:prstGeom prst="star5">
            <a:avLst/>
          </a:prstGeom>
          <a:solidFill>
            <a:srgbClr val="FFFF00"/>
          </a:solidFill>
          <a:ln w="190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715140" y="357166"/>
            <a:ext cx="18934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３章</a:t>
            </a:r>
            <a:r>
              <a:rPr kumimoji="1" lang="en-US" altLang="ja-JP" sz="2000" dirty="0" smtClean="0"/>
              <a:t>.</a:t>
            </a:r>
            <a:r>
              <a:rPr kumimoji="1" lang="ja-JP" altLang="en-US" sz="2000" dirty="0" smtClean="0"/>
              <a:t>　地方分権</a:t>
            </a:r>
            <a:endParaRPr kumimoji="1"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43174" y="857232"/>
            <a:ext cx="4166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 smtClean="0"/>
              <a:t>・</a:t>
            </a:r>
            <a:r>
              <a:rPr kumimoji="1" lang="ja-JP" altLang="en-US" sz="2800" b="1" dirty="0" smtClean="0"/>
              <a:t>地方分権が失敗すると</a:t>
            </a:r>
            <a:r>
              <a:rPr lang="en-US" altLang="ja-JP" sz="2800" b="1" dirty="0" smtClean="0"/>
              <a:t>…</a:t>
            </a:r>
            <a:endParaRPr kumimoji="1" lang="ja-JP" altLang="en-US" sz="28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42976" y="2832083"/>
            <a:ext cx="68884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・住民に都合の良いことばかり言う政治家。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　予算の無駄遣いを続けた結果、財政破綻。</a:t>
            </a:r>
            <a:endParaRPr kumimoji="1" lang="en-US" altLang="ja-JP" sz="2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42976" y="1571612"/>
            <a:ext cx="73613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・三大都市圏にのみ税収が集中。地方は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　福祉も道路も整備されない荒れ果てた地に。　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42976" y="4120226"/>
            <a:ext cx="74206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・地域間の連携が全く取れない。災害が起きても</a:t>
            </a:r>
            <a:endParaRPr lang="en-US" altLang="ja-JP" sz="2800" dirty="0" smtClean="0"/>
          </a:p>
          <a:p>
            <a:r>
              <a:rPr lang="ja-JP" altLang="en-US" sz="2800" dirty="0" smtClean="0"/>
              <a:t>　</a:t>
            </a:r>
            <a:r>
              <a:rPr kumimoji="1" lang="ja-JP" altLang="en-US" sz="2800" dirty="0" smtClean="0"/>
              <a:t>救援物資がいつまでも到着しない。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715140" y="38568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３章</a:t>
            </a:r>
            <a:r>
              <a:rPr kumimoji="1" lang="en-US" altLang="ja-JP" sz="2000" dirty="0" smtClean="0"/>
              <a:t>.</a:t>
            </a:r>
            <a:r>
              <a:rPr lang="ja-JP" altLang="en-US" sz="2000" dirty="0" smtClean="0"/>
              <a:t>　地方分権</a:t>
            </a:r>
            <a:endParaRPr kumimoji="1" lang="en-US" altLang="ja-JP" sz="20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51435" y="1191268"/>
            <a:ext cx="6399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※</a:t>
            </a:r>
            <a:r>
              <a:rPr kumimoji="1" lang="ja-JP" altLang="en-US" sz="2800" b="1" dirty="0" smtClean="0"/>
              <a:t>国の権限が強いこと（中央集権）の意義</a:t>
            </a:r>
            <a:endParaRPr kumimoji="1" lang="ja-JP" altLang="en-US" sz="28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6661" y="2048524"/>
            <a:ext cx="73965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DbPeriod"/>
            </a:pPr>
            <a:r>
              <a:rPr lang="ja-JP" altLang="en-US" sz="2800" dirty="0" smtClean="0"/>
              <a:t>国家全体に</a:t>
            </a:r>
            <a:r>
              <a:rPr lang="ja-JP" altLang="en-US" sz="2800" dirty="0" smtClean="0">
                <a:solidFill>
                  <a:srgbClr val="FF0000"/>
                </a:solidFill>
              </a:rPr>
              <a:t>平等に</a:t>
            </a:r>
            <a:r>
              <a:rPr lang="ja-JP" altLang="en-US" sz="2800" dirty="0" smtClean="0"/>
              <a:t>政策を打つことができる</a:t>
            </a:r>
            <a:endParaRPr lang="en-US" altLang="ja-JP" sz="2800" dirty="0" smtClean="0"/>
          </a:p>
          <a:p>
            <a:pPr marL="514350" indent="-514350"/>
            <a:r>
              <a:rPr kumimoji="1" lang="ja-JP" altLang="en-US" sz="2800" dirty="0" smtClean="0"/>
              <a:t>　　　　　　　　　　  　　　 </a:t>
            </a:r>
            <a:r>
              <a:rPr lang="en-US" altLang="ja-JP" sz="2400" dirty="0" smtClean="0"/>
              <a:t>Ex)</a:t>
            </a:r>
            <a:r>
              <a:rPr kumimoji="1" lang="ja-JP" altLang="en-US" sz="2400" dirty="0" smtClean="0"/>
              <a:t>子供手当て・高校無償化</a:t>
            </a:r>
            <a:endParaRPr kumimoji="1" lang="en-US" altLang="ja-JP" sz="2400" dirty="0" smtClean="0"/>
          </a:p>
          <a:p>
            <a:pPr marL="514350" indent="-514350"/>
            <a:r>
              <a:rPr lang="ja-JP" altLang="en-US" sz="2400" dirty="0" smtClean="0"/>
              <a:t>　　　　　　　　　　　　　　費用　　（</a:t>
            </a:r>
            <a:r>
              <a:rPr lang="en-US" altLang="ja-JP" sz="2400" dirty="0" smtClean="0"/>
              <a:t>5.3</a:t>
            </a:r>
            <a:r>
              <a:rPr lang="ja-JP" altLang="en-US" sz="2400" dirty="0" smtClean="0"/>
              <a:t>兆円）　（</a:t>
            </a:r>
            <a:r>
              <a:rPr lang="en-US" altLang="ja-JP" sz="2400" dirty="0" smtClean="0"/>
              <a:t>4500</a:t>
            </a:r>
            <a:r>
              <a:rPr lang="ja-JP" altLang="en-US" sz="2400" dirty="0" smtClean="0"/>
              <a:t>億円）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52" y="3332149"/>
            <a:ext cx="71465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２． 県を跨いだ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大規模な</a:t>
            </a:r>
            <a:r>
              <a:rPr kumimoji="1" lang="ja-JP" altLang="en-US" sz="2800" dirty="0" smtClean="0"/>
              <a:t>政策を行える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　　　　　　　　　　　　　　　</a:t>
            </a:r>
            <a:r>
              <a:rPr lang="en-US" altLang="ja-JP" sz="2400" dirty="0" smtClean="0"/>
              <a:t>Ex)</a:t>
            </a:r>
            <a:r>
              <a:rPr lang="ja-JP" altLang="en-US" sz="2400" dirty="0" smtClean="0"/>
              <a:t>全国高速道路・新幹線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85852" y="4620292"/>
            <a:ext cx="5187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３． 政策実行までを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迅速に</a:t>
            </a:r>
            <a:r>
              <a:rPr kumimoji="1" lang="ja-JP" altLang="en-US" sz="2800" dirty="0" smtClean="0"/>
              <a:t>行える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82809" y="5072074"/>
            <a:ext cx="5546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なんだかんだ言っても官僚はエリート。効率のよい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政策をスムーズに話し合って迅速に決められる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379393" y="714356"/>
            <a:ext cx="4264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今日議論してほしいこと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8706" y="2143116"/>
            <a:ext cx="775564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</a:rPr>
              <a:t>地方分権を進めていくべきか否か。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endParaRPr kumimoji="1" lang="en-US" altLang="ja-JP" sz="2800" dirty="0" smtClean="0"/>
          </a:p>
          <a:p>
            <a:r>
              <a:rPr lang="ja-JP" altLang="en-US" sz="2800" dirty="0" smtClean="0"/>
              <a:t>地方分権を進めていくなら、想定されるデメリットや</a:t>
            </a:r>
            <a:endParaRPr lang="en-US" altLang="ja-JP" sz="2800" dirty="0" smtClean="0"/>
          </a:p>
          <a:p>
            <a:r>
              <a:rPr lang="ja-JP" altLang="en-US" sz="2800" dirty="0" smtClean="0"/>
              <a:t>懸念を</a:t>
            </a:r>
            <a:r>
              <a:rPr kumimoji="1" lang="ja-JP" altLang="en-US" sz="2800" dirty="0" smtClean="0"/>
              <a:t>どう解決していくか。</a:t>
            </a:r>
            <a:endParaRPr kumimoji="1" lang="en-US" altLang="ja-JP" sz="2800" dirty="0" smtClean="0"/>
          </a:p>
          <a:p>
            <a:endParaRPr lang="en-US" altLang="ja-JP" sz="2800" dirty="0" smtClean="0"/>
          </a:p>
          <a:p>
            <a:r>
              <a:rPr kumimoji="1" lang="ja-JP" altLang="en-US" sz="2800" dirty="0" smtClean="0"/>
              <a:t>中央集権を推し進めていくなら、現在抱えている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問題をどうやったら解決できるか。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00034" y="444981"/>
            <a:ext cx="1313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目次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2910" y="1643050"/>
            <a:ext cx="1148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１章．</a:t>
            </a:r>
            <a:endParaRPr kumimoji="1" lang="en-US" altLang="ja-JP" sz="32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2558473"/>
            <a:ext cx="9797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２章</a:t>
            </a:r>
            <a:r>
              <a:rPr kumimoji="1" lang="en-US" altLang="ja-JP" sz="3200" dirty="0" smtClean="0"/>
              <a:t>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60401" y="1643050"/>
            <a:ext cx="40831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中央政府・地方自治体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71604" y="2571744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現状の問題点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2910" y="3487167"/>
            <a:ext cx="1148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３章．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71604" y="348716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地方分権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85918" y="285728"/>
            <a:ext cx="5046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１章．中央政府・地方自治体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28662" y="1857364"/>
            <a:ext cx="62712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・中央政府・・・内閣、各省庁など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　　　　　　　　   </a:t>
            </a:r>
            <a:r>
              <a:rPr kumimoji="1" lang="ja-JP" altLang="en-US" sz="2800" dirty="0" smtClean="0">
                <a:solidFill>
                  <a:srgbClr val="C00000"/>
                </a:solidFill>
              </a:rPr>
              <a:t>国全体</a:t>
            </a:r>
            <a:r>
              <a:rPr kumimoji="1" lang="ja-JP" altLang="en-US" sz="2800" dirty="0" smtClean="0"/>
              <a:t>の政治 を司る政府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24" y="3714752"/>
            <a:ext cx="657103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・地方自治体・・・都道府県、市区町村など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　　　　　　     ある特定の</a:t>
            </a:r>
            <a:r>
              <a:rPr lang="ja-JP" altLang="en-US" sz="2800" dirty="0" smtClean="0">
                <a:solidFill>
                  <a:srgbClr val="C00000"/>
                </a:solidFill>
              </a:rPr>
              <a:t>地域</a:t>
            </a:r>
            <a:r>
              <a:rPr lang="ja-JP" altLang="en-US" sz="2800" dirty="0" smtClean="0"/>
              <a:t>の政治を</a:t>
            </a:r>
            <a:endParaRPr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　　　　　　　　  司る政府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68859" y="289589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特徴</a:t>
            </a:r>
            <a:endParaRPr kumimoji="1" lang="ja-JP" altLang="en-US" sz="2400" dirty="0"/>
          </a:p>
        </p:txBody>
      </p:sp>
      <p:sp>
        <p:nvSpPr>
          <p:cNvPr id="6" name="右矢印 5"/>
          <p:cNvSpPr/>
          <p:nvPr/>
        </p:nvSpPr>
        <p:spPr>
          <a:xfrm>
            <a:off x="2143108" y="2928934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71802" y="2786058"/>
            <a:ext cx="41745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・大規模な事業を迅速に行える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Ex)</a:t>
            </a:r>
            <a:r>
              <a:rPr lang="ja-JP" altLang="en-US" sz="2400" dirty="0" smtClean="0"/>
              <a:t>新幹線事業・全国高速道路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42976" y="5143512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特徴</a:t>
            </a:r>
            <a:endParaRPr kumimoji="1" lang="ja-JP" altLang="en-US" sz="2400" dirty="0"/>
          </a:p>
        </p:txBody>
      </p:sp>
      <p:sp>
        <p:nvSpPr>
          <p:cNvPr id="9" name="右矢印 8"/>
          <p:cNvSpPr/>
          <p:nvPr/>
        </p:nvSpPr>
        <p:spPr>
          <a:xfrm>
            <a:off x="2071670" y="5143512"/>
            <a:ext cx="64294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71802" y="5072074"/>
            <a:ext cx="3926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・その地域に合った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きめ細やかな政策が打てる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57279" y="5896293"/>
            <a:ext cx="4100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Ex)</a:t>
            </a:r>
            <a:r>
              <a:rPr lang="ja-JP" altLang="en-US" sz="2400" dirty="0" smtClean="0"/>
              <a:t>山奥の村道建設・除雪作業</a:t>
            </a:r>
            <a:endParaRPr kumimoji="1" lang="ja-JP" altLang="en-US" sz="2400" dirty="0"/>
          </a:p>
        </p:txBody>
      </p:sp>
      <p:sp>
        <p:nvSpPr>
          <p:cNvPr id="12" name="角丸四角形 11"/>
          <p:cNvSpPr/>
          <p:nvPr/>
        </p:nvSpPr>
        <p:spPr>
          <a:xfrm>
            <a:off x="1214414" y="2935224"/>
            <a:ext cx="714380" cy="4223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1214414" y="5214950"/>
            <a:ext cx="714380" cy="3571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 animBg="1"/>
      <p:bldP spid="10" grpId="0"/>
      <p:bldP spid="11" grpId="0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00596" y="785794"/>
            <a:ext cx="3714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２</a:t>
            </a:r>
            <a:r>
              <a:rPr kumimoji="1" lang="ja-JP" altLang="en-US" sz="3200" dirty="0" smtClean="0"/>
              <a:t>章</a:t>
            </a:r>
            <a:r>
              <a:rPr kumimoji="1" lang="en-US" altLang="ja-JP" sz="3200" dirty="0" smtClean="0"/>
              <a:t>.</a:t>
            </a:r>
            <a:r>
              <a:rPr kumimoji="1" lang="ja-JP" altLang="en-US" sz="3200" dirty="0" smtClean="0"/>
              <a:t>　現状の問題点</a:t>
            </a:r>
            <a:endParaRPr kumimoji="1" lang="ja-JP" altLang="en-US" sz="3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7224" y="1714488"/>
            <a:ext cx="54373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１</a:t>
            </a:r>
            <a:r>
              <a:rPr kumimoji="1" lang="en-US" altLang="ja-JP" sz="2800" dirty="0" smtClean="0"/>
              <a:t>.</a:t>
            </a:r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kumimoji="1" lang="ja-JP" altLang="en-US" sz="2800" dirty="0" smtClean="0"/>
              <a:t>２</a:t>
            </a:r>
            <a:r>
              <a:rPr kumimoji="1" lang="en-US" altLang="ja-JP" sz="2800" dirty="0" smtClean="0"/>
              <a:t>.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52" y="1714488"/>
            <a:ext cx="5513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地方が行いたいことを行えていない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5852" y="3429000"/>
            <a:ext cx="5304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国が行っている政策に無駄がある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57422" y="2428868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地方の財源不足</a:t>
            </a:r>
            <a:endParaRPr kumimoji="1" lang="ja-JP" altLang="en-US" sz="2400" dirty="0"/>
          </a:p>
        </p:txBody>
      </p:sp>
      <p:sp>
        <p:nvSpPr>
          <p:cNvPr id="7" name="右矢印 6"/>
          <p:cNvSpPr/>
          <p:nvPr/>
        </p:nvSpPr>
        <p:spPr>
          <a:xfrm>
            <a:off x="1500166" y="2428868"/>
            <a:ext cx="76409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80716" y="3967467"/>
            <a:ext cx="4620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情報の汲み取り不足、体制の不備</a:t>
            </a:r>
            <a:endParaRPr kumimoji="1" lang="ja-JP" altLang="en-US" sz="2400" dirty="0"/>
          </a:p>
        </p:txBody>
      </p:sp>
      <p:sp>
        <p:nvSpPr>
          <p:cNvPr id="9" name="右矢印 8"/>
          <p:cNvSpPr/>
          <p:nvPr/>
        </p:nvSpPr>
        <p:spPr>
          <a:xfrm>
            <a:off x="1500166" y="3929066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440213" y="314246"/>
            <a:ext cx="2132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２章</a:t>
            </a:r>
            <a:r>
              <a:rPr kumimoji="1" lang="en-US" altLang="ja-JP" sz="2000" dirty="0" smtClean="0"/>
              <a:t>.</a:t>
            </a:r>
            <a:r>
              <a:rPr lang="ja-JP" altLang="en-US" sz="2000" dirty="0" smtClean="0"/>
              <a:t>　現状の問題</a:t>
            </a:r>
            <a:endParaRPr kumimoji="1" lang="en-US" altLang="ja-JP" sz="20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57224" y="2928934"/>
            <a:ext cx="5992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北海道夕張市・・・２００７年に財政破綻</a:t>
            </a:r>
            <a:endParaRPr kumimoji="1"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24" y="1974827"/>
            <a:ext cx="72875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福岡県赤池町・・・２００１年に財政破綻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　　　　　　　　　　　 財政再建団体に認定される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7158" y="3643314"/>
            <a:ext cx="8640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財政再建団体になる可能性を示唆した団体</a:t>
            </a:r>
            <a:endParaRPr kumimoji="1" lang="en-US" altLang="ja-JP" sz="2800" dirty="0" smtClean="0"/>
          </a:p>
        </p:txBody>
      </p:sp>
      <p:sp>
        <p:nvSpPr>
          <p:cNvPr id="6" name="角丸四角形 5"/>
          <p:cNvSpPr/>
          <p:nvPr/>
        </p:nvSpPr>
        <p:spPr>
          <a:xfrm>
            <a:off x="1000100" y="3643314"/>
            <a:ext cx="7500990" cy="12858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28728" y="4253219"/>
            <a:ext cx="6780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鳥取県日野町・京都府京都市・岡山県・宮城県</a:t>
            </a:r>
            <a:r>
              <a:rPr lang="en-US" altLang="ja-JP" sz="2400" dirty="0" smtClean="0"/>
              <a:t>etc…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00345" y="1142984"/>
            <a:ext cx="4229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 smtClean="0"/>
              <a:t>・地方自治体の厳しい財政</a:t>
            </a:r>
            <a:endParaRPr kumimoji="1" lang="ja-JP" altLang="en-US" sz="28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57290" y="5214950"/>
            <a:ext cx="67313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１６４もの市町村で連結赤字が発生している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/>
              <a:t>　　　　　　　　　　　　　　　　　    </a:t>
            </a:r>
            <a:r>
              <a:rPr lang="ja-JP" altLang="en-US" sz="2000" dirty="0" smtClean="0"/>
              <a:t>（２００７年時点）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285984" y="1071546"/>
            <a:ext cx="4876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/>
              <a:t>・上手く噛み合わない国と地方</a:t>
            </a:r>
            <a:endParaRPr kumimoji="1" lang="ja-JP" altLang="en-US" sz="2800" b="1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40213" y="314246"/>
            <a:ext cx="2132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２章</a:t>
            </a:r>
            <a:r>
              <a:rPr kumimoji="1" lang="en-US" altLang="ja-JP" sz="2000" dirty="0" smtClean="0"/>
              <a:t>.</a:t>
            </a:r>
            <a:r>
              <a:rPr kumimoji="1" lang="ja-JP" altLang="en-US" sz="2000" dirty="0" smtClean="0"/>
              <a:t>　現状の問題</a:t>
            </a:r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224" y="1903389"/>
            <a:ext cx="75328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・八</a:t>
            </a:r>
            <a:r>
              <a:rPr kumimoji="1" lang="ja-JP" altLang="en-US" sz="2800" dirty="0" err="1" smtClean="0"/>
              <a:t>ッ</a:t>
            </a:r>
            <a:r>
              <a:rPr kumimoji="1" lang="ja-JP" altLang="en-US" sz="2800" dirty="0" smtClean="0"/>
              <a:t>場ダム・・・総工事費４６００億円のうち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　　　　　　　　　　既に７割を使用。現在建設凍結。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7224" y="2928934"/>
            <a:ext cx="76995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・１県１空港計画・・・空港の乱立を招く。現在ある</a:t>
            </a:r>
            <a:endParaRPr lang="en-US" altLang="ja-JP" sz="2800" dirty="0" smtClean="0"/>
          </a:p>
          <a:p>
            <a:r>
              <a:rPr lang="ja-JP" altLang="en-US" sz="2800" dirty="0" smtClean="0"/>
              <a:t>　　　　　　　　　　　　 ９９の空港</a:t>
            </a:r>
            <a:r>
              <a:rPr kumimoji="1" lang="ja-JP" altLang="en-US" sz="2800" dirty="0" smtClean="0"/>
              <a:t>のうち、７割が赤字</a:t>
            </a:r>
            <a:endParaRPr kumimoji="1" lang="en-US" altLang="ja-JP" sz="2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08892" y="3929066"/>
            <a:ext cx="4677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無駄な道路、公共事業</a:t>
            </a:r>
            <a:r>
              <a:rPr lang="en-US" altLang="ja-JP" sz="2800" dirty="0" smtClean="0"/>
              <a:t>etc</a:t>
            </a:r>
            <a:r>
              <a:rPr lang="ja-JP" altLang="en-US" sz="2800" dirty="0" smtClean="0"/>
              <a:t>・・・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1538" y="4643446"/>
            <a:ext cx="72058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住民の小さな声まで聞いて政策を打てるのが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地方自治体の強みであるはず。しかし、現状は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単なる国の下請け</a:t>
            </a:r>
            <a:r>
              <a:rPr lang="ja-JP" altLang="en-US" sz="2800" dirty="0" smtClean="0"/>
              <a:t>機関となっている。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429388" y="285728"/>
            <a:ext cx="2077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２</a:t>
            </a:r>
            <a:r>
              <a:rPr kumimoji="1" lang="ja-JP" altLang="en-US" sz="2000" dirty="0" smtClean="0"/>
              <a:t>章</a:t>
            </a:r>
            <a:r>
              <a:rPr kumimoji="1" lang="en-US" altLang="ja-JP" sz="2000" dirty="0" smtClean="0"/>
              <a:t>.  </a:t>
            </a:r>
            <a:r>
              <a:rPr kumimoji="1" lang="ja-JP" altLang="en-US" sz="2000" dirty="0" smtClean="0"/>
              <a:t>現状の問題</a:t>
            </a:r>
            <a:endParaRPr kumimoji="1" lang="ja-JP" altLang="en-US" sz="2000" dirty="0"/>
          </a:p>
        </p:txBody>
      </p:sp>
      <p:graphicFrame>
        <p:nvGraphicFramePr>
          <p:cNvPr id="5" name="グラフ 4"/>
          <p:cNvGraphicFramePr/>
          <p:nvPr/>
        </p:nvGraphicFramePr>
        <p:xfrm>
          <a:off x="357158" y="785794"/>
          <a:ext cx="4048132" cy="388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グラフ 6"/>
          <p:cNvGraphicFramePr/>
          <p:nvPr/>
        </p:nvGraphicFramePr>
        <p:xfrm>
          <a:off x="4429124" y="714356"/>
          <a:ext cx="4506464" cy="401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938219" y="4500570"/>
            <a:ext cx="7848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C00000"/>
                </a:solidFill>
              </a:rPr>
              <a:t>収入</a:t>
            </a:r>
            <a:r>
              <a:rPr kumimoji="1" lang="en-US" altLang="ja-JP" sz="2800" dirty="0" smtClean="0">
                <a:solidFill>
                  <a:srgbClr val="C00000"/>
                </a:solidFill>
              </a:rPr>
              <a:t>(</a:t>
            </a:r>
            <a:r>
              <a:rPr kumimoji="1" lang="ja-JP" altLang="en-US" sz="2800" dirty="0" smtClean="0">
                <a:solidFill>
                  <a:srgbClr val="C00000"/>
                </a:solidFill>
              </a:rPr>
              <a:t>地方税</a:t>
            </a:r>
            <a:r>
              <a:rPr kumimoji="1" lang="en-US" altLang="ja-JP" sz="2800" dirty="0" smtClean="0">
                <a:solidFill>
                  <a:srgbClr val="C00000"/>
                </a:solidFill>
              </a:rPr>
              <a:t>)</a:t>
            </a:r>
            <a:r>
              <a:rPr kumimoji="1" lang="ja-JP" altLang="en-US" sz="2800" dirty="0" smtClean="0">
                <a:solidFill>
                  <a:srgbClr val="C00000"/>
                </a:solidFill>
              </a:rPr>
              <a:t>は少ないのに支出は多い地方自治体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86050" y="571480"/>
            <a:ext cx="2794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・国と地方の収支</a:t>
            </a:r>
            <a:endParaRPr kumimoji="1" lang="ja-JP" altLang="en-US" sz="2800" b="1" dirty="0"/>
          </a:p>
        </p:txBody>
      </p:sp>
      <p:pic>
        <p:nvPicPr>
          <p:cNvPr id="1026" name="Picture 2" descr="C:\Users\IZM204-A103\AppData\Local\Microsoft\Windows\Temporary Internet Files\Content.IE5\HC2054LL\MCj0293468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4929198"/>
            <a:ext cx="949317" cy="1614485"/>
          </a:xfrm>
          <a:prstGeom prst="rect">
            <a:avLst/>
          </a:prstGeom>
          <a:noFill/>
        </p:spPr>
      </p:pic>
      <p:sp>
        <p:nvSpPr>
          <p:cNvPr id="12" name="テキスト ボックス 11"/>
          <p:cNvSpPr txBox="1"/>
          <p:nvPr/>
        </p:nvSpPr>
        <p:spPr>
          <a:xfrm>
            <a:off x="2253379" y="5500702"/>
            <a:ext cx="6462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なぜこのような現象が起こっているのか？</a:t>
            </a:r>
            <a:endParaRPr kumimoji="1" lang="ja-JP" altLang="en-US" sz="2800" dirty="0"/>
          </a:p>
        </p:txBody>
      </p:sp>
      <p:sp>
        <p:nvSpPr>
          <p:cNvPr id="10" name="正方形/長方形 9"/>
          <p:cNvSpPr/>
          <p:nvPr/>
        </p:nvSpPr>
        <p:spPr>
          <a:xfrm>
            <a:off x="357158" y="1071546"/>
            <a:ext cx="4071966" cy="33575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4929190" y="3786190"/>
            <a:ext cx="3786214" cy="192882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57950" y="285728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２章</a:t>
            </a:r>
            <a:r>
              <a:rPr kumimoji="1" lang="en-US" altLang="ja-JP" sz="2000" dirty="0" smtClean="0"/>
              <a:t>.</a:t>
            </a:r>
            <a:r>
              <a:rPr kumimoji="1" lang="ja-JP" altLang="en-US" sz="2000" dirty="0" smtClean="0"/>
              <a:t>　現状の問題</a:t>
            </a:r>
            <a:endParaRPr kumimoji="1" lang="ja-JP" altLang="en-US" sz="2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43042" y="834078"/>
            <a:ext cx="5235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・地方交付税・国庫支出金の存在</a:t>
            </a:r>
            <a:endParaRPr kumimoji="1" lang="ja-JP" altLang="en-US" sz="2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571604" y="4357694"/>
            <a:ext cx="1071570" cy="1428760"/>
          </a:xfrm>
          <a:prstGeom prst="rect">
            <a:avLst/>
          </a:prstGeom>
          <a:solidFill>
            <a:srgbClr val="FF4A0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571604" y="2000240"/>
            <a:ext cx="1071570" cy="13573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曲線コネクタ 6"/>
          <p:cNvCxnSpPr/>
          <p:nvPr/>
        </p:nvCxnSpPr>
        <p:spPr>
          <a:xfrm rot="10800000" flipV="1">
            <a:off x="2786050" y="3000372"/>
            <a:ext cx="1143008" cy="857256"/>
          </a:xfrm>
          <a:prstGeom prst="curvedConnector3">
            <a:avLst>
              <a:gd name="adj1" fmla="val 50000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929058" y="1610013"/>
            <a:ext cx="2279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国からの補助金</a:t>
            </a:r>
            <a:endParaRPr kumimoji="1" lang="ja-JP" altLang="en-US" sz="2400" dirty="0"/>
          </a:p>
        </p:txBody>
      </p:sp>
      <p:cxnSp>
        <p:nvCxnSpPr>
          <p:cNvPr id="10" name="直線矢印コネクタ 9"/>
          <p:cNvCxnSpPr/>
          <p:nvPr/>
        </p:nvCxnSpPr>
        <p:spPr>
          <a:xfrm rot="10800000">
            <a:off x="2786050" y="4999048"/>
            <a:ext cx="500066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286116" y="4731261"/>
            <a:ext cx="13676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/>
              <a:t>地方税</a:t>
            </a:r>
            <a:endParaRPr kumimoji="1" lang="en-US" altLang="ja-JP" sz="2400" dirty="0" smtClean="0"/>
          </a:p>
          <a:p>
            <a:r>
              <a:rPr lang="en-US" altLang="ja-JP" sz="2000" dirty="0" smtClean="0"/>
              <a:t>(</a:t>
            </a:r>
            <a:r>
              <a:rPr lang="ja-JP" altLang="en-US" sz="2000" dirty="0" smtClean="0"/>
              <a:t>自主財源</a:t>
            </a:r>
            <a:r>
              <a:rPr lang="en-US" altLang="ja-JP" sz="2000" dirty="0" smtClean="0"/>
              <a:t>)</a:t>
            </a:r>
            <a:endParaRPr kumimoji="1"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29190" y="3776024"/>
            <a:ext cx="37721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地方交付税・国庫支出金に</a:t>
            </a:r>
            <a:endParaRPr lang="en-US" altLang="ja-JP" sz="2400" dirty="0" smtClean="0"/>
          </a:p>
          <a:p>
            <a:r>
              <a:rPr lang="ja-JP" altLang="en-US" sz="2400" dirty="0" smtClean="0"/>
              <a:t>よる収入は、</a:t>
            </a:r>
            <a:r>
              <a:rPr kumimoji="1" lang="ja-JP" altLang="en-US" sz="2400" dirty="0" smtClean="0"/>
              <a:t>地方自治体の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財源の、</a:t>
            </a:r>
            <a:r>
              <a:rPr lang="ja-JP" altLang="en-US" sz="2400" dirty="0" smtClean="0"/>
              <a:t>実に３割を占める。</a:t>
            </a:r>
            <a:endParaRPr lang="en-US" altLang="ja-JP" sz="2400" dirty="0" smtClean="0"/>
          </a:p>
          <a:p>
            <a:r>
              <a:rPr lang="ja-JP" altLang="en-US" sz="2400" dirty="0" smtClean="0"/>
              <a:t>これは地方税による収入と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ほぼ同額である</a:t>
            </a:r>
            <a:endParaRPr kumimoji="1" lang="ja-JP" altLang="en-US" sz="2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1571604" y="3357562"/>
            <a:ext cx="1071570" cy="10001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曲線コネクタ 18"/>
          <p:cNvCxnSpPr/>
          <p:nvPr/>
        </p:nvCxnSpPr>
        <p:spPr>
          <a:xfrm rot="10800000" flipV="1">
            <a:off x="2786050" y="1785926"/>
            <a:ext cx="1143008" cy="873774"/>
          </a:xfrm>
          <a:prstGeom prst="curvedConnector3">
            <a:avLst>
              <a:gd name="adj1" fmla="val 50000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000496" y="282445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地方債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" grpId="0" animBg="1"/>
      <p:bldP spid="8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500826" y="357166"/>
            <a:ext cx="2132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２章</a:t>
            </a:r>
            <a:r>
              <a:rPr kumimoji="1" lang="en-US" altLang="ja-JP" sz="2000" dirty="0" smtClean="0"/>
              <a:t>.</a:t>
            </a:r>
            <a:r>
              <a:rPr kumimoji="1" lang="ja-JP" altLang="en-US" sz="2000" dirty="0" smtClean="0"/>
              <a:t>　現状の問題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4348" y="1571612"/>
            <a:ext cx="708238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地方の予算には国の強い意向が働いている。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地方の実態を知らないまま補助金を渡すので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必要のない事業に資金が回り、結果として</a:t>
            </a:r>
            <a:endParaRPr lang="en-US" altLang="ja-JP" sz="2800" dirty="0" smtClean="0"/>
          </a:p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大きな無駄が発生している。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14348" y="3975091"/>
            <a:ext cx="68259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地方</a:t>
            </a:r>
            <a:r>
              <a:rPr lang="ja-JP" altLang="en-US" sz="2800" dirty="0" smtClean="0"/>
              <a:t>が自由に使うことができる</a:t>
            </a:r>
            <a:r>
              <a:rPr kumimoji="1" lang="ja-JP" altLang="en-US" sz="2800" dirty="0" smtClean="0"/>
              <a:t>お金は足りず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結果的に</a:t>
            </a:r>
            <a:r>
              <a:rPr lang="ja-JP" altLang="en-US" sz="2800" dirty="0" smtClean="0">
                <a:solidFill>
                  <a:srgbClr val="FF0000"/>
                </a:solidFill>
              </a:rPr>
              <a:t>地方の財政が悪化している。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14678" y="785794"/>
            <a:ext cx="2518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・問題点の整理</a:t>
            </a:r>
            <a:endParaRPr kumimoji="1" lang="ja-JP" altLang="en-US" sz="28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71802" y="3405846"/>
            <a:ext cx="2675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しかし一方で</a:t>
            </a:r>
            <a:r>
              <a:rPr kumimoji="1" lang="ja-JP" altLang="en-US" sz="2800" dirty="0" smtClean="0"/>
              <a:t>・・・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707</TotalTime>
  <Words>791</Words>
  <Application>Microsoft Office PowerPoint</Application>
  <PresentationFormat>画面に合わせる (4:3)</PresentationFormat>
  <Paragraphs>169</Paragraphs>
  <Slides>16</Slides>
  <Notes>16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ビジネス</vt:lpstr>
      <vt:lpstr>地方分権とは何か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</vt:vector>
  </TitlesOfParts>
  <Company>明治大学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地方分権とは何か</dc:title>
  <dc:creator>明治大学</dc:creator>
  <cp:lastModifiedBy>fukuda naoto</cp:lastModifiedBy>
  <cp:revision>96</cp:revision>
  <dcterms:created xsi:type="dcterms:W3CDTF">2010-03-30T02:36:06Z</dcterms:created>
  <dcterms:modified xsi:type="dcterms:W3CDTF">2010-04-10T04:59:57Z</dcterms:modified>
</cp:coreProperties>
</file>